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6"/>
  </p:notesMasterIdLst>
  <p:sldIdLst>
    <p:sldId id="263" r:id="rId2"/>
    <p:sldId id="264" r:id="rId3"/>
    <p:sldId id="266" r:id="rId4"/>
    <p:sldId id="276" r:id="rId5"/>
    <p:sldId id="256" r:id="rId6"/>
    <p:sldId id="260" r:id="rId7"/>
    <p:sldId id="261" r:id="rId8"/>
    <p:sldId id="268" r:id="rId9"/>
    <p:sldId id="270" r:id="rId10"/>
    <p:sldId id="275" r:id="rId11"/>
    <p:sldId id="274" r:id="rId12"/>
    <p:sldId id="257" r:id="rId13"/>
    <p:sldId id="259"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98E217-EC46-F10D-3734-1DC354D2A659}" name="Friday, Sadie" initials="SF" userId="S::FridayS@pennmedicine.upenn.edu::5d3aaee5-6d4a-4dac-bd6f-5369864055e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5335E"/>
    <a:srgbClr val="003462"/>
    <a:srgbClr val="F3BAD4"/>
    <a:srgbClr val="FFBDFF"/>
    <a:srgbClr val="A0C5E9"/>
    <a:srgbClr val="B5A7D5"/>
    <a:srgbClr val="C99ADA"/>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96654"/>
  </p:normalViewPr>
  <p:slideViewPr>
    <p:cSldViewPr>
      <p:cViewPr varScale="1">
        <p:scale>
          <a:sx n="202" d="100"/>
          <a:sy n="202" d="100"/>
        </p:scale>
        <p:origin x="215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351C1-F534-B74D-98C8-975D905BE996}" type="datetimeFigureOut">
              <a:rPr lang="en-US" smtClean="0"/>
              <a:t>2/29/24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B6144-8286-E94A-AD0A-3B32B37D44D3}" type="slidenum">
              <a:rPr lang="en-US" smtClean="0"/>
              <a:t>‹#›</a:t>
            </a:fld>
            <a:endParaRPr lang="en-US"/>
          </a:p>
        </p:txBody>
      </p:sp>
    </p:spTree>
    <p:extLst>
      <p:ext uri="{BB962C8B-B14F-4D97-AF65-F5344CB8AC3E}">
        <p14:creationId xmlns:p14="http://schemas.microsoft.com/office/powerpoint/2010/main" val="38469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CBD2-3E45-29C0-43F0-76BFA7EF91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943DA-8EB7-F01D-3545-89BC93654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7CC19E-27AB-618D-BD55-54C81EE4E05D}"/>
              </a:ext>
            </a:extLst>
          </p:cNvPr>
          <p:cNvSpPr>
            <a:spLocks noGrp="1"/>
          </p:cNvSpPr>
          <p:nvPr>
            <p:ph type="dt" sz="half" idx="10"/>
          </p:nvPr>
        </p:nvSpPr>
        <p:spPr/>
        <p:txBody>
          <a:bodyPr/>
          <a:lstStyle/>
          <a:p>
            <a:fld id="{39AAE20F-11B6-5A4D-9C48-23BC4F7D95F1}" type="datetime1">
              <a:rPr lang="en-US" smtClean="0"/>
              <a:t>2/29/24</a:t>
            </a:fld>
            <a:endParaRPr lang="en-US"/>
          </a:p>
        </p:txBody>
      </p:sp>
      <p:sp>
        <p:nvSpPr>
          <p:cNvPr id="5" name="Footer Placeholder 4">
            <a:extLst>
              <a:ext uri="{FF2B5EF4-FFF2-40B4-BE49-F238E27FC236}">
                <a16:creationId xmlns:a16="http://schemas.microsoft.com/office/drawing/2014/main" id="{418BD4B4-695E-04AB-309D-E02FFFC6C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89607-7863-D109-17D9-543C3AA91AA0}"/>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04413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3BE38-A215-FB76-8F75-D041ABABEB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E8E388-EA1E-6457-B11C-D773B556EC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407D5-259B-FCB8-8E34-60083EF2D21F}"/>
              </a:ext>
            </a:extLst>
          </p:cNvPr>
          <p:cNvSpPr>
            <a:spLocks noGrp="1"/>
          </p:cNvSpPr>
          <p:nvPr>
            <p:ph type="dt" sz="half" idx="10"/>
          </p:nvPr>
        </p:nvSpPr>
        <p:spPr/>
        <p:txBody>
          <a:bodyPr/>
          <a:lstStyle/>
          <a:p>
            <a:fld id="{0E2D929F-E157-4247-9AD2-EC85C1AC4FC0}" type="datetime1">
              <a:rPr lang="en-US" smtClean="0"/>
              <a:t>2/29/24</a:t>
            </a:fld>
            <a:endParaRPr lang="en-US"/>
          </a:p>
        </p:txBody>
      </p:sp>
      <p:sp>
        <p:nvSpPr>
          <p:cNvPr id="5" name="Footer Placeholder 4">
            <a:extLst>
              <a:ext uri="{FF2B5EF4-FFF2-40B4-BE49-F238E27FC236}">
                <a16:creationId xmlns:a16="http://schemas.microsoft.com/office/drawing/2014/main" id="{AC1ACBAD-70ED-6609-9AB7-744325198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146D4-FC09-8A4E-64FF-52992FD26464}"/>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9554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AEDF98-9231-EED1-5EE3-18D8B8E613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385CC6-ABB8-C24D-5EC0-765DCE9E16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10826-7DED-C283-8B03-AE0D348206A8}"/>
              </a:ext>
            </a:extLst>
          </p:cNvPr>
          <p:cNvSpPr>
            <a:spLocks noGrp="1"/>
          </p:cNvSpPr>
          <p:nvPr>
            <p:ph type="dt" sz="half" idx="10"/>
          </p:nvPr>
        </p:nvSpPr>
        <p:spPr/>
        <p:txBody>
          <a:bodyPr/>
          <a:lstStyle/>
          <a:p>
            <a:fld id="{BB19428B-BF0E-5649-804B-A2B9D145B52A}" type="datetime1">
              <a:rPr lang="en-US" smtClean="0"/>
              <a:t>2/29/24</a:t>
            </a:fld>
            <a:endParaRPr lang="en-US"/>
          </a:p>
        </p:txBody>
      </p:sp>
      <p:sp>
        <p:nvSpPr>
          <p:cNvPr id="5" name="Footer Placeholder 4">
            <a:extLst>
              <a:ext uri="{FF2B5EF4-FFF2-40B4-BE49-F238E27FC236}">
                <a16:creationId xmlns:a16="http://schemas.microsoft.com/office/drawing/2014/main" id="{5D15CEC4-1148-BBE8-5DD4-34411F4A4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30977-F970-2DC9-441F-222A861DCAC1}"/>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332900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D385-518D-2CC1-37F1-DDFCB132C1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BB16A8-808F-6B88-C2BC-63A8998CC2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70264-3C25-3565-DB13-8D9327D2B63A}"/>
              </a:ext>
            </a:extLst>
          </p:cNvPr>
          <p:cNvSpPr>
            <a:spLocks noGrp="1"/>
          </p:cNvSpPr>
          <p:nvPr>
            <p:ph type="dt" sz="half" idx="10"/>
          </p:nvPr>
        </p:nvSpPr>
        <p:spPr/>
        <p:txBody>
          <a:bodyPr/>
          <a:lstStyle/>
          <a:p>
            <a:fld id="{7DB69D17-6A03-4F45-A1E2-8F1C50568D48}" type="datetime1">
              <a:rPr lang="en-US" smtClean="0"/>
              <a:t>2/29/24</a:t>
            </a:fld>
            <a:endParaRPr lang="en-US"/>
          </a:p>
        </p:txBody>
      </p:sp>
      <p:sp>
        <p:nvSpPr>
          <p:cNvPr id="5" name="Footer Placeholder 4">
            <a:extLst>
              <a:ext uri="{FF2B5EF4-FFF2-40B4-BE49-F238E27FC236}">
                <a16:creationId xmlns:a16="http://schemas.microsoft.com/office/drawing/2014/main" id="{B008C8EE-33FD-3EF1-7EB6-86E37A97A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D5786-A92D-5120-3B74-9C0D870663B9}"/>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3554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54F5-CE99-AC5B-B032-9DBF58C976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05D044-C8A5-63CD-DA03-4E2979AE76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65406-BFB4-2408-541F-013AAB305D44}"/>
              </a:ext>
            </a:extLst>
          </p:cNvPr>
          <p:cNvSpPr>
            <a:spLocks noGrp="1"/>
          </p:cNvSpPr>
          <p:nvPr>
            <p:ph type="dt" sz="half" idx="10"/>
          </p:nvPr>
        </p:nvSpPr>
        <p:spPr/>
        <p:txBody>
          <a:bodyPr/>
          <a:lstStyle/>
          <a:p>
            <a:fld id="{902108FC-B350-C545-B50E-81FF5AF9BEE9}" type="datetime1">
              <a:rPr lang="en-US" smtClean="0"/>
              <a:t>2/29/24</a:t>
            </a:fld>
            <a:endParaRPr lang="en-US"/>
          </a:p>
        </p:txBody>
      </p:sp>
      <p:sp>
        <p:nvSpPr>
          <p:cNvPr id="5" name="Footer Placeholder 4">
            <a:extLst>
              <a:ext uri="{FF2B5EF4-FFF2-40B4-BE49-F238E27FC236}">
                <a16:creationId xmlns:a16="http://schemas.microsoft.com/office/drawing/2014/main" id="{8508D235-FA42-5A3D-1CF3-80CC11916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8824C-DB26-C51D-BE23-B03DCDEC9D19}"/>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35742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9D9D-FD9D-FFE4-E31F-982CCF54B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BE25C-38BB-A99C-9E3B-1D996B4599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6664C3-2C6F-F238-1820-9EB8B1401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60C44F-0640-BF6A-8F1B-891152F43844}"/>
              </a:ext>
            </a:extLst>
          </p:cNvPr>
          <p:cNvSpPr>
            <a:spLocks noGrp="1"/>
          </p:cNvSpPr>
          <p:nvPr>
            <p:ph type="dt" sz="half" idx="10"/>
          </p:nvPr>
        </p:nvSpPr>
        <p:spPr/>
        <p:txBody>
          <a:bodyPr/>
          <a:lstStyle/>
          <a:p>
            <a:fld id="{65557CF9-AC21-B746-8AD0-A4EF81DA9925}" type="datetime1">
              <a:rPr lang="en-US" smtClean="0"/>
              <a:t>2/29/24</a:t>
            </a:fld>
            <a:endParaRPr lang="en-US"/>
          </a:p>
        </p:txBody>
      </p:sp>
      <p:sp>
        <p:nvSpPr>
          <p:cNvPr id="6" name="Footer Placeholder 5">
            <a:extLst>
              <a:ext uri="{FF2B5EF4-FFF2-40B4-BE49-F238E27FC236}">
                <a16:creationId xmlns:a16="http://schemas.microsoft.com/office/drawing/2014/main" id="{14928583-8B28-7CC7-1509-167A705535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B5F62-3164-A930-6641-014D990722D3}"/>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378008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5C4CB-822F-D259-016E-7B877DCE10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343B3E-AAFE-5ACC-501F-28F495B6C6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95E99D-B5B0-DCCC-ED94-0172A8B7EB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04AF9-8D9A-B839-A2C0-4C052E24A3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38CF54-347F-5084-9C88-9994590287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325424-54B3-38B3-DD14-2C5A668DD2D5}"/>
              </a:ext>
            </a:extLst>
          </p:cNvPr>
          <p:cNvSpPr>
            <a:spLocks noGrp="1"/>
          </p:cNvSpPr>
          <p:nvPr>
            <p:ph type="dt" sz="half" idx="10"/>
          </p:nvPr>
        </p:nvSpPr>
        <p:spPr/>
        <p:txBody>
          <a:bodyPr/>
          <a:lstStyle/>
          <a:p>
            <a:fld id="{6267A1C8-528C-6342-9705-11978586B66D}" type="datetime1">
              <a:rPr lang="en-US" smtClean="0"/>
              <a:t>2/29/24</a:t>
            </a:fld>
            <a:endParaRPr lang="en-US"/>
          </a:p>
        </p:txBody>
      </p:sp>
      <p:sp>
        <p:nvSpPr>
          <p:cNvPr id="8" name="Footer Placeholder 7">
            <a:extLst>
              <a:ext uri="{FF2B5EF4-FFF2-40B4-BE49-F238E27FC236}">
                <a16:creationId xmlns:a16="http://schemas.microsoft.com/office/drawing/2014/main" id="{B12DA245-6EE0-8E41-377B-6569F9245C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88590D-8FD3-72F7-BA0B-FCB7AB9759F6}"/>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02067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CB7A-393D-1C7C-986C-C8EAE8F1B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78FFF-45FF-458C-32E0-5818F6C5510D}"/>
              </a:ext>
            </a:extLst>
          </p:cNvPr>
          <p:cNvSpPr>
            <a:spLocks noGrp="1"/>
          </p:cNvSpPr>
          <p:nvPr>
            <p:ph type="dt" sz="half" idx="10"/>
          </p:nvPr>
        </p:nvSpPr>
        <p:spPr/>
        <p:txBody>
          <a:bodyPr/>
          <a:lstStyle/>
          <a:p>
            <a:fld id="{5C910A2C-F63E-C047-9A1A-A89E311F869B}" type="datetime1">
              <a:rPr lang="en-US" smtClean="0"/>
              <a:t>2/29/24</a:t>
            </a:fld>
            <a:endParaRPr lang="en-US"/>
          </a:p>
        </p:txBody>
      </p:sp>
      <p:sp>
        <p:nvSpPr>
          <p:cNvPr id="4" name="Footer Placeholder 3">
            <a:extLst>
              <a:ext uri="{FF2B5EF4-FFF2-40B4-BE49-F238E27FC236}">
                <a16:creationId xmlns:a16="http://schemas.microsoft.com/office/drawing/2014/main" id="{178CC356-699F-D51E-092D-E9746EAF51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9E4728-22B8-C4F2-7481-9309B1054752}"/>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96900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A808AB-2AFE-F773-C805-A9A83EF60160}"/>
              </a:ext>
            </a:extLst>
          </p:cNvPr>
          <p:cNvSpPr>
            <a:spLocks noGrp="1"/>
          </p:cNvSpPr>
          <p:nvPr>
            <p:ph type="dt" sz="half" idx="10"/>
          </p:nvPr>
        </p:nvSpPr>
        <p:spPr/>
        <p:txBody>
          <a:bodyPr/>
          <a:lstStyle/>
          <a:p>
            <a:fld id="{9591C63E-552E-2F4A-85D4-2CCBDF97B17D}" type="datetime1">
              <a:rPr lang="en-US" smtClean="0"/>
              <a:t>2/29/24</a:t>
            </a:fld>
            <a:endParaRPr lang="en-US"/>
          </a:p>
        </p:txBody>
      </p:sp>
      <p:sp>
        <p:nvSpPr>
          <p:cNvPr id="3" name="Footer Placeholder 2">
            <a:extLst>
              <a:ext uri="{FF2B5EF4-FFF2-40B4-BE49-F238E27FC236}">
                <a16:creationId xmlns:a16="http://schemas.microsoft.com/office/drawing/2014/main" id="{49AA25E5-7634-9CF6-55CD-1391F6692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E259D4-7941-1B9C-D2E8-4E1101D52773}"/>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25386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03267-7A85-DC45-C971-46F7A8AD2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B4487C-36CC-0919-B2E0-968946BE0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19659E-3288-3F6F-AFF7-DE7ABE8E0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22CEBC-A468-9AF1-485A-8642266CE52E}"/>
              </a:ext>
            </a:extLst>
          </p:cNvPr>
          <p:cNvSpPr>
            <a:spLocks noGrp="1"/>
          </p:cNvSpPr>
          <p:nvPr>
            <p:ph type="dt" sz="half" idx="10"/>
          </p:nvPr>
        </p:nvSpPr>
        <p:spPr/>
        <p:txBody>
          <a:bodyPr/>
          <a:lstStyle/>
          <a:p>
            <a:fld id="{7DFF704F-82E2-FA45-9960-8D651BBC8575}" type="datetime1">
              <a:rPr lang="en-US" smtClean="0"/>
              <a:t>2/29/24</a:t>
            </a:fld>
            <a:endParaRPr lang="en-US"/>
          </a:p>
        </p:txBody>
      </p:sp>
      <p:sp>
        <p:nvSpPr>
          <p:cNvPr id="6" name="Footer Placeholder 5">
            <a:extLst>
              <a:ext uri="{FF2B5EF4-FFF2-40B4-BE49-F238E27FC236}">
                <a16:creationId xmlns:a16="http://schemas.microsoft.com/office/drawing/2014/main" id="{FA98F676-D149-585F-C3A9-FE8A763C1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03713C-99B7-ACFE-4DFE-2622A1B5A0FC}"/>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144575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ED43E-8B69-647E-75CE-492AABA888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2E738-8E91-C6AA-B243-B65CDAD231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625B72-3219-E567-6F9E-DE53ED0D3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8AFA0-110F-5799-92E0-796D406C1475}"/>
              </a:ext>
            </a:extLst>
          </p:cNvPr>
          <p:cNvSpPr>
            <a:spLocks noGrp="1"/>
          </p:cNvSpPr>
          <p:nvPr>
            <p:ph type="dt" sz="half" idx="10"/>
          </p:nvPr>
        </p:nvSpPr>
        <p:spPr/>
        <p:txBody>
          <a:bodyPr/>
          <a:lstStyle/>
          <a:p>
            <a:fld id="{13AE129E-E38A-F446-810B-D9D6413A3E5C}" type="datetime1">
              <a:rPr lang="en-US" smtClean="0"/>
              <a:t>2/29/24</a:t>
            </a:fld>
            <a:endParaRPr lang="en-US"/>
          </a:p>
        </p:txBody>
      </p:sp>
      <p:sp>
        <p:nvSpPr>
          <p:cNvPr id="6" name="Footer Placeholder 5">
            <a:extLst>
              <a:ext uri="{FF2B5EF4-FFF2-40B4-BE49-F238E27FC236}">
                <a16:creationId xmlns:a16="http://schemas.microsoft.com/office/drawing/2014/main" id="{80B7D331-9EF4-DC3A-BEBE-4EAF27E424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C10C7-B2DF-87C4-9C57-F498ED869EB1}"/>
              </a:ext>
            </a:extLst>
          </p:cNvPr>
          <p:cNvSpPr>
            <a:spLocks noGrp="1"/>
          </p:cNvSpPr>
          <p:nvPr>
            <p:ph type="sldNum" sz="quarter" idx="12"/>
          </p:nvPr>
        </p:nvSpPr>
        <p:spPr/>
        <p:txBody>
          <a:bodyPr/>
          <a:lstStyle/>
          <a:p>
            <a:fld id="{AA5A563B-8555-7B43-ADB1-5B1ECAB68A98}" type="slidenum">
              <a:rPr lang="en-US" smtClean="0"/>
              <a:t>‹#›</a:t>
            </a:fld>
            <a:endParaRPr lang="en-US"/>
          </a:p>
        </p:txBody>
      </p:sp>
    </p:spTree>
    <p:extLst>
      <p:ext uri="{BB962C8B-B14F-4D97-AF65-F5344CB8AC3E}">
        <p14:creationId xmlns:p14="http://schemas.microsoft.com/office/powerpoint/2010/main" val="13253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FB6156-D382-E765-6FB8-ECDCD8DA0A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45EC6A-2E6F-44AF-2347-B0EA5C9E9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499E2-8EDB-4C1E-84C1-F48191170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1FDC-2AAC-7E48-BEF6-C7223A659C48}" type="datetime1">
              <a:rPr lang="en-US" smtClean="0"/>
              <a:t>2/29/24</a:t>
            </a:fld>
            <a:endParaRPr lang="en-US"/>
          </a:p>
        </p:txBody>
      </p:sp>
      <p:sp>
        <p:nvSpPr>
          <p:cNvPr id="5" name="Footer Placeholder 4">
            <a:extLst>
              <a:ext uri="{FF2B5EF4-FFF2-40B4-BE49-F238E27FC236}">
                <a16:creationId xmlns:a16="http://schemas.microsoft.com/office/drawing/2014/main" id="{1579E28E-B7EB-D8F0-1FDA-5CDC93253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09F674-EDDA-8063-45A6-9186A4D238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563B-8555-7B43-ADB1-5B1ECAB68A98}" type="slidenum">
              <a:rPr lang="en-US" smtClean="0"/>
              <a:t>‹#›</a:t>
            </a:fld>
            <a:endParaRPr lang="en-US"/>
          </a:p>
        </p:txBody>
      </p:sp>
    </p:spTree>
    <p:extLst>
      <p:ext uri="{BB962C8B-B14F-4D97-AF65-F5344CB8AC3E}">
        <p14:creationId xmlns:p14="http://schemas.microsoft.com/office/powerpoint/2010/main" val="3702805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10" Type="http://schemas.openxmlformats.org/officeDocument/2006/relationships/slide" Target="slide13.xml"/><Relationship Id="rId4" Type="http://schemas.openxmlformats.org/officeDocument/2006/relationships/slide" Target="slide6.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aytohealth.atlassian.net/wiki/spaces/WTHST/pages/21496343/Personnel" TargetMode="Externa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5B07-C518-362D-C9B5-507BE573E565}"/>
              </a:ext>
            </a:extLst>
          </p:cNvPr>
          <p:cNvSpPr>
            <a:spLocks noGrp="1"/>
          </p:cNvSpPr>
          <p:nvPr>
            <p:ph type="title"/>
          </p:nvPr>
        </p:nvSpPr>
        <p:spPr>
          <a:xfrm>
            <a:off x="0" y="3043197"/>
            <a:ext cx="12192000" cy="771605"/>
          </a:xfrm>
          <a:noFill/>
        </p:spPr>
        <p:txBody>
          <a:bodyPr>
            <a:normAutofit/>
          </a:bodyPr>
          <a:lstStyle/>
          <a:p>
            <a:pPr algn="ctr"/>
            <a:r>
              <a:rPr lang="en-US" sz="4000" b="1" dirty="0">
                <a:solidFill>
                  <a:srgbClr val="003462"/>
                </a:solidFill>
                <a:latin typeface="Avenir Black" panose="02000503020000020003" pitchFamily="2" charset="0"/>
              </a:rPr>
              <a:t>Clinical Build Map</a:t>
            </a:r>
          </a:p>
        </p:txBody>
      </p:sp>
      <p:pic>
        <p:nvPicPr>
          <p:cNvPr id="6" name="Picture 5" descr="A black background with white text&#10;&#10;Description automatically generated with low confidence">
            <a:extLst>
              <a:ext uri="{FF2B5EF4-FFF2-40B4-BE49-F238E27FC236}">
                <a16:creationId xmlns:a16="http://schemas.microsoft.com/office/drawing/2014/main" id="{511F5725-06BE-900D-CD05-7918AFA35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1345" y="1513879"/>
            <a:ext cx="2949310" cy="670481"/>
          </a:xfrm>
          <a:prstGeom prst="rect">
            <a:avLst/>
          </a:prstGeom>
        </p:spPr>
      </p:pic>
      <p:sp>
        <p:nvSpPr>
          <p:cNvPr id="3" name="TextBox 2">
            <a:extLst>
              <a:ext uri="{FF2B5EF4-FFF2-40B4-BE49-F238E27FC236}">
                <a16:creationId xmlns:a16="http://schemas.microsoft.com/office/drawing/2014/main" id="{1D96959F-FC23-1D1A-7EFA-81AB715D0AA7}"/>
              </a:ext>
            </a:extLst>
          </p:cNvPr>
          <p:cNvSpPr txBox="1"/>
          <p:nvPr/>
        </p:nvSpPr>
        <p:spPr>
          <a:xfrm>
            <a:off x="3711373" y="4381251"/>
            <a:ext cx="4769254" cy="584775"/>
          </a:xfrm>
          <a:prstGeom prst="rect">
            <a:avLst/>
          </a:prstGeom>
          <a:noFill/>
        </p:spPr>
        <p:txBody>
          <a:bodyPr wrap="none" rtlCol="0">
            <a:spAutoFit/>
          </a:bodyPr>
          <a:lstStyle/>
          <a:p>
            <a:r>
              <a:rPr lang="en-US" sz="3200" dirty="0">
                <a:solidFill>
                  <a:srgbClr val="C00000"/>
                </a:solidFill>
                <a:latin typeface="Avenir Medium" panose="02000503020000020003" pitchFamily="2" charset="0"/>
              </a:rPr>
              <a:t>PROGRAM NAME HERE</a:t>
            </a:r>
          </a:p>
        </p:txBody>
      </p:sp>
    </p:spTree>
    <p:extLst>
      <p:ext uri="{BB962C8B-B14F-4D97-AF65-F5344CB8AC3E}">
        <p14:creationId xmlns:p14="http://schemas.microsoft.com/office/powerpoint/2010/main" val="3060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oogle Shape;141;p15">
            <a:extLst>
              <a:ext uri="{FF2B5EF4-FFF2-40B4-BE49-F238E27FC236}">
                <a16:creationId xmlns:a16="http://schemas.microsoft.com/office/drawing/2014/main" id="{ACC45F94-D037-B9B3-EA83-B9ED230752BB}"/>
              </a:ext>
            </a:extLst>
          </p:cNvPr>
          <p:cNvCxnSpPr>
            <a:cxnSpLocks/>
          </p:cNvCxnSpPr>
          <p:nvPr/>
        </p:nvCxnSpPr>
        <p:spPr>
          <a:xfrm>
            <a:off x="9261667" y="4860142"/>
            <a:ext cx="0" cy="484368"/>
          </a:xfrm>
          <a:prstGeom prst="straightConnector1">
            <a:avLst/>
          </a:prstGeom>
          <a:noFill/>
          <a:ln w="9525" cap="flat" cmpd="sng">
            <a:solidFill>
              <a:schemeClr val="dk2"/>
            </a:solidFill>
            <a:prstDash val="solid"/>
            <a:round/>
            <a:headEnd type="none" w="med" len="med"/>
            <a:tailEnd type="triangle" w="med" len="med"/>
          </a:ln>
        </p:spPr>
      </p:cxnSp>
      <p:sp>
        <p:nvSpPr>
          <p:cNvPr id="6" name="Google Shape;61;p13">
            <a:extLst>
              <a:ext uri="{FF2B5EF4-FFF2-40B4-BE49-F238E27FC236}">
                <a16:creationId xmlns:a16="http://schemas.microsoft.com/office/drawing/2014/main" id="{AA53564A-F28E-2E0F-DCCE-63E7378D0DE5}"/>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BEST PRACTICES</a:t>
            </a:r>
          </a:p>
        </p:txBody>
      </p:sp>
      <p:sp>
        <p:nvSpPr>
          <p:cNvPr id="2" name="Content Placeholder 2">
            <a:extLst>
              <a:ext uri="{FF2B5EF4-FFF2-40B4-BE49-F238E27FC236}">
                <a16:creationId xmlns:a16="http://schemas.microsoft.com/office/drawing/2014/main" id="{6D0F4902-1276-278E-B37C-AAC03C74A0BF}"/>
              </a:ext>
            </a:extLst>
          </p:cNvPr>
          <p:cNvSpPr txBox="1">
            <a:spLocks/>
          </p:cNvSpPr>
          <p:nvPr/>
        </p:nvSpPr>
        <p:spPr>
          <a:xfrm>
            <a:off x="888554" y="1540839"/>
            <a:ext cx="5664646" cy="32597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1600" b="1" dirty="0">
                <a:latin typeface="Avenir Heavy" panose="02000503020000020003" pitchFamily="2" charset="0"/>
              </a:rPr>
              <a:t>Opt-Out -  When enrolling patients individually</a:t>
            </a:r>
            <a:br>
              <a:rPr lang="en-US" sz="1400" dirty="0">
                <a:latin typeface="Avenir Medium" panose="02000503020000020003" pitchFamily="2" charset="0"/>
              </a:rPr>
            </a:br>
            <a:br>
              <a:rPr lang="en-US" sz="1400" dirty="0">
                <a:latin typeface="Avenir Medium" panose="02000503020000020003" pitchFamily="2" charset="0"/>
              </a:rPr>
            </a:br>
            <a:r>
              <a:rPr lang="en-US" sz="1400" dirty="0">
                <a:latin typeface="Avenir Book" panose="02000503020000020003" pitchFamily="2" charset="0"/>
              </a:rPr>
              <a:t>This entails </a:t>
            </a:r>
            <a:r>
              <a:rPr lang="en-US" sz="1400" dirty="0">
                <a:effectLst/>
                <a:latin typeface="Avenir" panose="02000503020000020003" pitchFamily="2" charset="0"/>
              </a:rPr>
              <a:t>verbally educating/informing a patient about the texting program and getting their verbal consent (i.e., they say yes or no to the program). If the patient says yes, they are enrolled into the texting program and given an initial text on how to opt-out. </a:t>
            </a:r>
          </a:p>
          <a:p>
            <a:pPr marL="0" indent="0">
              <a:lnSpc>
                <a:spcPct val="150000"/>
              </a:lnSpc>
              <a:buNone/>
            </a:pPr>
            <a:r>
              <a:rPr lang="en-US" sz="1400" dirty="0">
                <a:effectLst/>
                <a:latin typeface="Avenir" panose="02000503020000020003" pitchFamily="2" charset="0"/>
              </a:rPr>
              <a:t>A written record should be kept in the patient’s chart to document they verbally consented to being a part of the program (i.e., through a dot phrase in an Epic encounter).</a:t>
            </a:r>
          </a:p>
          <a:p>
            <a:pPr marL="0" indent="0">
              <a:lnSpc>
                <a:spcPct val="100000"/>
              </a:lnSpc>
              <a:buNone/>
            </a:pPr>
            <a:endParaRPr lang="en-US" sz="1300" dirty="0">
              <a:solidFill>
                <a:srgbClr val="3F3F3F"/>
              </a:solidFill>
              <a:effectLst/>
              <a:latin typeface="Avenir Book" panose="02000503020000020003" pitchFamily="2" charset="0"/>
            </a:endParaRPr>
          </a:p>
        </p:txBody>
      </p:sp>
      <p:cxnSp>
        <p:nvCxnSpPr>
          <p:cNvPr id="5" name="Google Shape;140;p15">
            <a:extLst>
              <a:ext uri="{FF2B5EF4-FFF2-40B4-BE49-F238E27FC236}">
                <a16:creationId xmlns:a16="http://schemas.microsoft.com/office/drawing/2014/main" id="{3F228348-B352-80E7-EA42-B1411099E884}"/>
              </a:ext>
            </a:extLst>
          </p:cNvPr>
          <p:cNvCxnSpPr>
            <a:cxnSpLocks/>
          </p:cNvCxnSpPr>
          <p:nvPr/>
        </p:nvCxnSpPr>
        <p:spPr>
          <a:xfrm rot="16200000" flipH="1">
            <a:off x="8821699" y="4277017"/>
            <a:ext cx="857934" cy="14260"/>
          </a:xfrm>
          <a:prstGeom prst="bentConnector3">
            <a:avLst>
              <a:gd name="adj1" fmla="val 30399"/>
            </a:avLst>
          </a:prstGeom>
          <a:noFill/>
          <a:ln w="9525" cap="flat" cmpd="sng">
            <a:solidFill>
              <a:schemeClr val="tx1"/>
            </a:solidFill>
            <a:prstDash val="solid"/>
            <a:round/>
            <a:headEnd type="none" w="med" len="med"/>
            <a:tailEnd type="none" w="med" len="med"/>
          </a:ln>
        </p:spPr>
      </p:cxnSp>
      <p:sp>
        <p:nvSpPr>
          <p:cNvPr id="10" name="Google Shape;135;p15">
            <a:extLst>
              <a:ext uri="{FF2B5EF4-FFF2-40B4-BE49-F238E27FC236}">
                <a16:creationId xmlns:a16="http://schemas.microsoft.com/office/drawing/2014/main" id="{86746357-A771-D521-CE26-2BFD38F51363}"/>
              </a:ext>
            </a:extLst>
          </p:cNvPr>
          <p:cNvSpPr/>
          <p:nvPr/>
        </p:nvSpPr>
        <p:spPr>
          <a:xfrm>
            <a:off x="7924799" y="1921400"/>
            <a:ext cx="2666999" cy="2341248"/>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indent="0" algn="l">
              <a:lnSpc>
                <a:spcPct val="100000"/>
              </a:lnSpc>
              <a:buNone/>
            </a:pPr>
            <a:r>
              <a:rPr lang="en-US" sz="1200" dirty="0">
                <a:effectLst/>
                <a:latin typeface="Avenir" panose="02000503020000020003" pitchFamily="2" charset="0"/>
              </a:rPr>
              <a:t>Hello,</a:t>
            </a:r>
          </a:p>
          <a:p>
            <a:pPr marL="0" indent="0" algn="l">
              <a:lnSpc>
                <a:spcPct val="100000"/>
              </a:lnSpc>
              <a:buNone/>
            </a:pPr>
            <a:r>
              <a:rPr lang="en-US" sz="1200" dirty="0">
                <a:effectLst/>
                <a:latin typeface="Avenir" panose="02000503020000020003" pitchFamily="2" charset="0"/>
              </a:rPr>
              <a:t>PARTICIPANT_FIRSTNAME, thank you for enrolling in PROGRAM_NAME. We’d like to check-in on you over the next 2-weeks to monitor your symptoms. </a:t>
            </a:r>
            <a:r>
              <a:rPr lang="en-US" sz="1200" dirty="0">
                <a:latin typeface="Avenir" panose="02000503020000020003" pitchFamily="2" charset="0"/>
              </a:rPr>
              <a:t>T</a:t>
            </a:r>
            <a:r>
              <a:rPr lang="en-US" sz="1200" dirty="0">
                <a:effectLst/>
                <a:latin typeface="Avenir" panose="02000503020000020003" pitchFamily="2" charset="0"/>
              </a:rPr>
              <a:t>exting isn’t 100% secure and msg/data rates may apply.</a:t>
            </a:r>
          </a:p>
          <a:p>
            <a:pPr marL="0" indent="0" algn="l">
              <a:lnSpc>
                <a:spcPct val="100000"/>
              </a:lnSpc>
              <a:buNone/>
            </a:pPr>
            <a:endParaRPr lang="en-US" sz="1200" dirty="0">
              <a:effectLst/>
              <a:latin typeface="Avenir" panose="02000503020000020003" pitchFamily="2" charset="0"/>
            </a:endParaRPr>
          </a:p>
          <a:p>
            <a:pPr marL="0" indent="0" algn="l">
              <a:lnSpc>
                <a:spcPct val="100000"/>
              </a:lnSpc>
              <a:buNone/>
            </a:pPr>
            <a:r>
              <a:rPr lang="en-US" sz="1200" dirty="0">
                <a:effectLst/>
                <a:latin typeface="Avenir" panose="02000503020000020003" pitchFamily="2" charset="0"/>
              </a:rPr>
              <a:t>Text “Bye” to stop receiving these messages. </a:t>
            </a:r>
          </a:p>
        </p:txBody>
      </p:sp>
      <p:sp>
        <p:nvSpPr>
          <p:cNvPr id="12" name="Google Shape;138;p15">
            <a:extLst>
              <a:ext uri="{FF2B5EF4-FFF2-40B4-BE49-F238E27FC236}">
                <a16:creationId xmlns:a16="http://schemas.microsoft.com/office/drawing/2014/main" id="{7BFB2395-DD72-8268-30A5-5F16FD7CC67D}"/>
              </a:ext>
            </a:extLst>
          </p:cNvPr>
          <p:cNvSpPr/>
          <p:nvPr/>
        </p:nvSpPr>
        <p:spPr>
          <a:xfrm>
            <a:off x="8914896" y="469820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BYE</a:t>
            </a:r>
            <a:endParaRPr sz="1200" dirty="0">
              <a:latin typeface="Avenir Medium" panose="02000503020000020003" pitchFamily="2" charset="0"/>
            </a:endParaRPr>
          </a:p>
        </p:txBody>
      </p:sp>
      <p:sp>
        <p:nvSpPr>
          <p:cNvPr id="14" name="Google Shape;144;p15">
            <a:extLst>
              <a:ext uri="{FF2B5EF4-FFF2-40B4-BE49-F238E27FC236}">
                <a16:creationId xmlns:a16="http://schemas.microsoft.com/office/drawing/2014/main" id="{F6554637-633C-195F-7DC5-1E9956D91C73}"/>
              </a:ext>
            </a:extLst>
          </p:cNvPr>
          <p:cNvSpPr/>
          <p:nvPr/>
        </p:nvSpPr>
        <p:spPr>
          <a:xfrm>
            <a:off x="7924804" y="5410200"/>
            <a:ext cx="2666994" cy="74940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solidFill>
                  <a:schemeClr val="dk1"/>
                </a:solidFill>
                <a:latin typeface="Avenir Book" panose="02000503020000020003" pitchFamily="2" charset="0"/>
              </a:rPr>
              <a:t>Thank you, we will no longer text you regarding this program.</a:t>
            </a:r>
            <a:endParaRPr sz="1200" dirty="0">
              <a:solidFill>
                <a:schemeClr val="dk1"/>
              </a:solidFill>
              <a:latin typeface="Avenir Medium" panose="02000503020000020003" pitchFamily="2" charset="0"/>
            </a:endParaRPr>
          </a:p>
        </p:txBody>
      </p:sp>
      <p:sp>
        <p:nvSpPr>
          <p:cNvPr id="19" name="TextBox 18">
            <a:extLst>
              <a:ext uri="{FF2B5EF4-FFF2-40B4-BE49-F238E27FC236}">
                <a16:creationId xmlns:a16="http://schemas.microsoft.com/office/drawing/2014/main" id="{0D9383CE-6B6D-D2A4-8B24-7E97A30524C2}"/>
              </a:ext>
            </a:extLst>
          </p:cNvPr>
          <p:cNvSpPr txBox="1"/>
          <p:nvPr/>
        </p:nvSpPr>
        <p:spPr>
          <a:xfrm>
            <a:off x="888555" y="5344510"/>
            <a:ext cx="4222589" cy="738664"/>
          </a:xfrm>
          <a:prstGeom prst="rect">
            <a:avLst/>
          </a:prstGeom>
          <a:noFill/>
        </p:spPr>
        <p:txBody>
          <a:bodyPr wrap="square" rtlCol="0">
            <a:spAutoFit/>
          </a:bodyPr>
          <a:lstStyle/>
          <a:p>
            <a:r>
              <a:rPr lang="en-US" sz="1400" dirty="0">
                <a:effectLst/>
                <a:latin typeface="Avenir" panose="02000503020000020003" pitchFamily="2" charset="0"/>
              </a:rPr>
              <a:t>If a patient texts in </a:t>
            </a:r>
            <a:r>
              <a:rPr lang="en-US" sz="1400" b="1" dirty="0">
                <a:effectLst/>
                <a:latin typeface="Avenir" panose="02000503020000020003" pitchFamily="2" charset="0"/>
              </a:rPr>
              <a:t>Bye</a:t>
            </a:r>
            <a:r>
              <a:rPr lang="en-US" sz="1400" dirty="0">
                <a:effectLst/>
                <a:latin typeface="Avenir" panose="02000503020000020003" pitchFamily="2" charset="0"/>
              </a:rPr>
              <a:t>, plan to send a message back to them recognizing this and then mark them as declined or un-enrolled. </a:t>
            </a:r>
          </a:p>
        </p:txBody>
      </p:sp>
      <p:cxnSp>
        <p:nvCxnSpPr>
          <p:cNvPr id="24" name="Google Shape;141;p15">
            <a:extLst>
              <a:ext uri="{FF2B5EF4-FFF2-40B4-BE49-F238E27FC236}">
                <a16:creationId xmlns:a16="http://schemas.microsoft.com/office/drawing/2014/main" id="{AE44C0B2-3B67-998D-DC3B-A5CA815DA738}"/>
              </a:ext>
            </a:extLst>
          </p:cNvPr>
          <p:cNvCxnSpPr>
            <a:cxnSpLocks/>
          </p:cNvCxnSpPr>
          <p:nvPr/>
        </p:nvCxnSpPr>
        <p:spPr>
          <a:xfrm>
            <a:off x="5410200" y="5657165"/>
            <a:ext cx="1752600" cy="0"/>
          </a:xfrm>
          <a:prstGeom prst="straightConnector1">
            <a:avLst/>
          </a:prstGeom>
          <a:noFill/>
          <a:ln w="12700" cap="flat" cmpd="sng">
            <a:solidFill>
              <a:schemeClr val="tx1"/>
            </a:solidFill>
            <a:prstDash val="solid"/>
            <a:round/>
            <a:headEnd type="none" w="med" len="med"/>
            <a:tailEnd type="triangle" w="med" len="med"/>
          </a:ln>
        </p:spPr>
      </p:cxnSp>
      <p:sp>
        <p:nvSpPr>
          <p:cNvPr id="26" name="Slide Number Placeholder 12">
            <a:extLst>
              <a:ext uri="{FF2B5EF4-FFF2-40B4-BE49-F238E27FC236}">
                <a16:creationId xmlns:a16="http://schemas.microsoft.com/office/drawing/2014/main" id="{A4A735A9-2843-8269-6CA6-17995BA1FE9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10</a:t>
            </a:r>
          </a:p>
        </p:txBody>
      </p:sp>
      <p:sp>
        <p:nvSpPr>
          <p:cNvPr id="27" name="TextBox 26">
            <a:extLst>
              <a:ext uri="{FF2B5EF4-FFF2-40B4-BE49-F238E27FC236}">
                <a16:creationId xmlns:a16="http://schemas.microsoft.com/office/drawing/2014/main" id="{FB453932-6AAB-46C2-8F96-4DE9E4B905F1}"/>
              </a:ext>
            </a:extLst>
          </p:cNvPr>
          <p:cNvSpPr txBox="1"/>
          <p:nvPr/>
        </p:nvSpPr>
        <p:spPr>
          <a:xfrm>
            <a:off x="533400" y="5334000"/>
            <a:ext cx="451157" cy="646331"/>
          </a:xfrm>
          <a:prstGeom prst="rect">
            <a:avLst/>
          </a:prstGeom>
          <a:noFill/>
        </p:spPr>
        <p:txBody>
          <a:bodyPr wrap="square" rtlCol="0">
            <a:spAutoFit/>
          </a:bodyPr>
          <a:lstStyle/>
          <a:p>
            <a:r>
              <a:rPr lang="en-US" sz="3600" b="1" dirty="0">
                <a:solidFill>
                  <a:srgbClr val="C00000"/>
                </a:solidFill>
                <a:latin typeface="Avenir" panose="02000503020000020003" pitchFamily="2" charset="0"/>
              </a:rPr>
              <a:t>*</a:t>
            </a:r>
            <a:endParaRPr lang="en-US" sz="3600" dirty="0"/>
          </a:p>
        </p:txBody>
      </p:sp>
      <p:sp>
        <p:nvSpPr>
          <p:cNvPr id="9" name="TextBox 8">
            <a:extLst>
              <a:ext uri="{FF2B5EF4-FFF2-40B4-BE49-F238E27FC236}">
                <a16:creationId xmlns:a16="http://schemas.microsoft.com/office/drawing/2014/main" id="{F51443C1-C494-A101-0AF5-6B6101E8E51C}"/>
              </a:ext>
            </a:extLst>
          </p:cNvPr>
          <p:cNvSpPr txBox="1"/>
          <p:nvPr/>
        </p:nvSpPr>
        <p:spPr>
          <a:xfrm>
            <a:off x="834477" y="954245"/>
            <a:ext cx="9301480" cy="338554"/>
          </a:xfrm>
          <a:prstGeom prst="rect">
            <a:avLst/>
          </a:prstGeom>
          <a:noFill/>
        </p:spPr>
        <p:txBody>
          <a:bodyPr wrap="square" rtlCol="0">
            <a:spAutoFit/>
          </a:bodyPr>
          <a:lstStyle/>
          <a:p>
            <a:r>
              <a:rPr lang="en-US" sz="1600" b="1" dirty="0">
                <a:effectLst/>
                <a:latin typeface="Avenir Heavy" panose="02000503020000020003" pitchFamily="2" charset="0"/>
              </a:rPr>
              <a:t>Consent-based participation is a key part of any program’s workflow. </a:t>
            </a:r>
          </a:p>
        </p:txBody>
      </p:sp>
      <p:sp>
        <p:nvSpPr>
          <p:cNvPr id="15" name="Google Shape;134;p15">
            <a:extLst>
              <a:ext uri="{FF2B5EF4-FFF2-40B4-BE49-F238E27FC236}">
                <a16:creationId xmlns:a16="http://schemas.microsoft.com/office/drawing/2014/main" id="{2CF27769-2D96-5F51-4155-7617F73D51BE}"/>
              </a:ext>
            </a:extLst>
          </p:cNvPr>
          <p:cNvSpPr/>
          <p:nvPr/>
        </p:nvSpPr>
        <p:spPr>
          <a:xfrm>
            <a:off x="7909534" y="1255525"/>
            <a:ext cx="2682265"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dirty="0">
                <a:latin typeface="Avenir Medium" panose="02000503020000020003" pitchFamily="2" charset="0"/>
              </a:rPr>
              <a:t>OPT - OUT</a:t>
            </a:r>
            <a:endParaRPr sz="1200" b="1" dirty="0">
              <a:latin typeface="Avenir Medium" panose="02000503020000020003" pitchFamily="2" charset="0"/>
            </a:endParaRPr>
          </a:p>
        </p:txBody>
      </p:sp>
    </p:spTree>
    <p:extLst>
      <p:ext uri="{BB962C8B-B14F-4D97-AF65-F5344CB8AC3E}">
        <p14:creationId xmlns:p14="http://schemas.microsoft.com/office/powerpoint/2010/main" val="16067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3">
            <a:extLst>
              <a:ext uri="{FF2B5EF4-FFF2-40B4-BE49-F238E27FC236}">
                <a16:creationId xmlns:a16="http://schemas.microsoft.com/office/drawing/2014/main" id="{37EE208B-D717-3936-EAF2-1CF8F94ED26E}"/>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BEST PRACTICES</a:t>
            </a:r>
          </a:p>
        </p:txBody>
      </p:sp>
      <p:cxnSp>
        <p:nvCxnSpPr>
          <p:cNvPr id="25" name="Google Shape;140;p15">
            <a:extLst>
              <a:ext uri="{FF2B5EF4-FFF2-40B4-BE49-F238E27FC236}">
                <a16:creationId xmlns:a16="http://schemas.microsoft.com/office/drawing/2014/main" id="{EE9D53ED-0929-F5F6-CE55-2DF3E2210A62}"/>
              </a:ext>
            </a:extLst>
          </p:cNvPr>
          <p:cNvCxnSpPr>
            <a:cxnSpLocks/>
          </p:cNvCxnSpPr>
          <p:nvPr/>
        </p:nvCxnSpPr>
        <p:spPr>
          <a:xfrm rot="16200000" flipH="1">
            <a:off x="9290673" y="3755118"/>
            <a:ext cx="1492614" cy="82767"/>
          </a:xfrm>
          <a:prstGeom prst="bentConnector3">
            <a:avLst>
              <a:gd name="adj1" fmla="val 50000"/>
            </a:avLst>
          </a:prstGeom>
          <a:noFill/>
          <a:ln w="9525" cap="flat" cmpd="sng">
            <a:solidFill>
              <a:schemeClr val="tx1"/>
            </a:solidFill>
            <a:prstDash val="solid"/>
            <a:round/>
            <a:headEnd type="none" w="med" len="med"/>
            <a:tailEnd type="none" w="med" len="med"/>
          </a:ln>
        </p:spPr>
      </p:cxnSp>
      <p:cxnSp>
        <p:nvCxnSpPr>
          <p:cNvPr id="23" name="Google Shape;140;p15">
            <a:extLst>
              <a:ext uri="{FF2B5EF4-FFF2-40B4-BE49-F238E27FC236}">
                <a16:creationId xmlns:a16="http://schemas.microsoft.com/office/drawing/2014/main" id="{78CD36F9-47D8-C84D-7CD3-BADE6F3BC2B6}"/>
              </a:ext>
            </a:extLst>
          </p:cNvPr>
          <p:cNvCxnSpPr>
            <a:cxnSpLocks/>
            <a:endCxn id="10" idx="0"/>
          </p:cNvCxnSpPr>
          <p:nvPr/>
        </p:nvCxnSpPr>
        <p:spPr>
          <a:xfrm rot="16200000" flipH="1">
            <a:off x="7392577" y="3990704"/>
            <a:ext cx="2174856" cy="82770"/>
          </a:xfrm>
          <a:prstGeom prst="bentConnector3">
            <a:avLst>
              <a:gd name="adj1" fmla="val 32119"/>
            </a:avLst>
          </a:prstGeom>
          <a:noFill/>
          <a:ln w="9525" cap="flat" cmpd="sng">
            <a:solidFill>
              <a:schemeClr val="tx1"/>
            </a:solidFill>
            <a:prstDash val="solid"/>
            <a:round/>
            <a:headEnd type="none" w="med" len="med"/>
            <a:tailEnd type="none" w="med" len="med"/>
          </a:ln>
        </p:spPr>
      </p:cxnSp>
      <p:sp>
        <p:nvSpPr>
          <p:cNvPr id="6" name="Google Shape;135;p15">
            <a:extLst>
              <a:ext uri="{FF2B5EF4-FFF2-40B4-BE49-F238E27FC236}">
                <a16:creationId xmlns:a16="http://schemas.microsoft.com/office/drawing/2014/main" id="{FF6F3467-C15B-876C-705F-6FC5C08CA996}"/>
              </a:ext>
            </a:extLst>
          </p:cNvPr>
          <p:cNvSpPr/>
          <p:nvPr/>
        </p:nvSpPr>
        <p:spPr>
          <a:xfrm>
            <a:off x="7909534" y="1937691"/>
            <a:ext cx="2682265" cy="232950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indent="0">
              <a:lnSpc>
                <a:spcPct val="100000"/>
              </a:lnSpc>
              <a:buNone/>
            </a:pPr>
            <a:r>
              <a:rPr lang="en-US" sz="1200" dirty="0">
                <a:effectLst/>
                <a:latin typeface="Avenir Book" panose="02000503020000020003" pitchFamily="2" charset="0"/>
              </a:rPr>
              <a:t>Hi, PARTICIPANT_FIRSTNAME PARTICIPANT_LASTNAME_INITIAL, this is a message from Penn Medicine. We are inviting you to a text message program for your health. Please text YES to confirm you are PARTICIPANT_FIRSTNAME and learn more about the program. Text NO if this is not you. Texting is not 100% secure. Msg &amp; data rates may apply.</a:t>
            </a:r>
          </a:p>
        </p:txBody>
      </p:sp>
      <p:sp>
        <p:nvSpPr>
          <p:cNvPr id="8" name="Google Shape;138;p15">
            <a:extLst>
              <a:ext uri="{FF2B5EF4-FFF2-40B4-BE49-F238E27FC236}">
                <a16:creationId xmlns:a16="http://schemas.microsoft.com/office/drawing/2014/main" id="{A49687CD-514F-C158-DCB0-D7907EFB87DE}"/>
              </a:ext>
            </a:extLst>
          </p:cNvPr>
          <p:cNvSpPr/>
          <p:nvPr/>
        </p:nvSpPr>
        <p:spPr>
          <a:xfrm>
            <a:off x="8178489" y="452437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NO</a:t>
            </a:r>
            <a:endParaRPr sz="1200" dirty="0">
              <a:latin typeface="Avenir Medium" panose="02000503020000020003" pitchFamily="2" charset="0"/>
            </a:endParaRPr>
          </a:p>
        </p:txBody>
      </p:sp>
      <p:sp>
        <p:nvSpPr>
          <p:cNvPr id="10" name="Google Shape;144;p15">
            <a:extLst>
              <a:ext uri="{FF2B5EF4-FFF2-40B4-BE49-F238E27FC236}">
                <a16:creationId xmlns:a16="http://schemas.microsoft.com/office/drawing/2014/main" id="{E274E945-4E02-53AE-A963-E5BE6CB4C02B}"/>
              </a:ext>
            </a:extLst>
          </p:cNvPr>
          <p:cNvSpPr/>
          <p:nvPr/>
        </p:nvSpPr>
        <p:spPr>
          <a:xfrm>
            <a:off x="7911789" y="5119517"/>
            <a:ext cx="1219201" cy="994697"/>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solidFill>
                  <a:schemeClr val="dk1"/>
                </a:solidFill>
                <a:latin typeface="Avenir Book" panose="02000503020000020003" pitchFamily="2" charset="0"/>
              </a:rPr>
              <a:t>Thank you, we will no longer text you regarding this program.</a:t>
            </a:r>
            <a:endParaRPr sz="1200" dirty="0">
              <a:solidFill>
                <a:schemeClr val="dk1"/>
              </a:solidFill>
              <a:latin typeface="Avenir Medium" panose="02000503020000020003" pitchFamily="2" charset="0"/>
            </a:endParaRPr>
          </a:p>
        </p:txBody>
      </p:sp>
      <p:sp>
        <p:nvSpPr>
          <p:cNvPr id="13" name="Google Shape;138;p15">
            <a:extLst>
              <a:ext uri="{FF2B5EF4-FFF2-40B4-BE49-F238E27FC236}">
                <a16:creationId xmlns:a16="http://schemas.microsoft.com/office/drawing/2014/main" id="{4DFC7D80-6279-6CA9-092F-DB18CDB3C36F}"/>
              </a:ext>
            </a:extLst>
          </p:cNvPr>
          <p:cNvSpPr/>
          <p:nvPr/>
        </p:nvSpPr>
        <p:spPr>
          <a:xfrm>
            <a:off x="9735463" y="4524375"/>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Avenir Medium" panose="02000503020000020003" pitchFamily="2" charset="0"/>
              </a:rPr>
              <a:t>YES</a:t>
            </a:r>
            <a:endParaRPr sz="1200" dirty="0">
              <a:latin typeface="Avenir Medium" panose="02000503020000020003" pitchFamily="2" charset="0"/>
            </a:endParaRPr>
          </a:p>
        </p:txBody>
      </p:sp>
      <p:sp>
        <p:nvSpPr>
          <p:cNvPr id="30" name="Slide Number Placeholder 12">
            <a:extLst>
              <a:ext uri="{FF2B5EF4-FFF2-40B4-BE49-F238E27FC236}">
                <a16:creationId xmlns:a16="http://schemas.microsoft.com/office/drawing/2014/main" id="{5416161C-A196-6DE4-213F-C1B8021548EC}"/>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9</a:t>
            </a:r>
          </a:p>
        </p:txBody>
      </p:sp>
      <p:sp>
        <p:nvSpPr>
          <p:cNvPr id="34" name="TextBox 33">
            <a:extLst>
              <a:ext uri="{FF2B5EF4-FFF2-40B4-BE49-F238E27FC236}">
                <a16:creationId xmlns:a16="http://schemas.microsoft.com/office/drawing/2014/main" id="{D8A19DDB-8D36-1AF5-86ED-39A18207D8DF}"/>
              </a:ext>
            </a:extLst>
          </p:cNvPr>
          <p:cNvSpPr txBox="1"/>
          <p:nvPr/>
        </p:nvSpPr>
        <p:spPr>
          <a:xfrm>
            <a:off x="888555" y="5344510"/>
            <a:ext cx="4222589" cy="738664"/>
          </a:xfrm>
          <a:prstGeom prst="rect">
            <a:avLst/>
          </a:prstGeom>
          <a:noFill/>
        </p:spPr>
        <p:txBody>
          <a:bodyPr wrap="square" rtlCol="0">
            <a:spAutoFit/>
          </a:bodyPr>
          <a:lstStyle/>
          <a:p>
            <a:r>
              <a:rPr lang="en-US" sz="1400" dirty="0">
                <a:effectLst/>
                <a:latin typeface="Avenir" panose="02000503020000020003" pitchFamily="2" charset="0"/>
              </a:rPr>
              <a:t>If a patient texts in </a:t>
            </a:r>
            <a:r>
              <a:rPr lang="en-US" sz="1400" b="1" dirty="0">
                <a:effectLst/>
                <a:latin typeface="Avenir" panose="02000503020000020003" pitchFamily="2" charset="0"/>
              </a:rPr>
              <a:t>No</a:t>
            </a:r>
            <a:r>
              <a:rPr lang="en-US" sz="1400" dirty="0">
                <a:effectLst/>
                <a:latin typeface="Avenir" panose="02000503020000020003" pitchFamily="2" charset="0"/>
              </a:rPr>
              <a:t>, plan to send a message back to them recognizing this and then mark them as declined or un-enrolled. </a:t>
            </a:r>
          </a:p>
        </p:txBody>
      </p:sp>
      <p:sp>
        <p:nvSpPr>
          <p:cNvPr id="35" name="TextBox 34">
            <a:extLst>
              <a:ext uri="{FF2B5EF4-FFF2-40B4-BE49-F238E27FC236}">
                <a16:creationId xmlns:a16="http://schemas.microsoft.com/office/drawing/2014/main" id="{58B428E6-B2EB-6B75-B4EC-655D5E1E034E}"/>
              </a:ext>
            </a:extLst>
          </p:cNvPr>
          <p:cNvSpPr txBox="1"/>
          <p:nvPr/>
        </p:nvSpPr>
        <p:spPr>
          <a:xfrm>
            <a:off x="533400" y="5334000"/>
            <a:ext cx="451157" cy="646331"/>
          </a:xfrm>
          <a:prstGeom prst="rect">
            <a:avLst/>
          </a:prstGeom>
          <a:noFill/>
        </p:spPr>
        <p:txBody>
          <a:bodyPr wrap="square" rtlCol="0">
            <a:spAutoFit/>
          </a:bodyPr>
          <a:lstStyle/>
          <a:p>
            <a:r>
              <a:rPr lang="en-US" sz="3600" b="1" dirty="0">
                <a:solidFill>
                  <a:srgbClr val="C00000"/>
                </a:solidFill>
                <a:latin typeface="Avenir" panose="02000503020000020003" pitchFamily="2" charset="0"/>
              </a:rPr>
              <a:t>*</a:t>
            </a:r>
            <a:endParaRPr lang="en-US" sz="3600" dirty="0"/>
          </a:p>
        </p:txBody>
      </p:sp>
      <p:cxnSp>
        <p:nvCxnSpPr>
          <p:cNvPr id="39" name="Google Shape;141;p15">
            <a:extLst>
              <a:ext uri="{FF2B5EF4-FFF2-40B4-BE49-F238E27FC236}">
                <a16:creationId xmlns:a16="http://schemas.microsoft.com/office/drawing/2014/main" id="{1331025B-1138-FEA9-DD97-7ED76C5802D9}"/>
              </a:ext>
            </a:extLst>
          </p:cNvPr>
          <p:cNvCxnSpPr>
            <a:cxnSpLocks/>
          </p:cNvCxnSpPr>
          <p:nvPr/>
        </p:nvCxnSpPr>
        <p:spPr>
          <a:xfrm>
            <a:off x="5410200" y="5657165"/>
            <a:ext cx="1752600" cy="0"/>
          </a:xfrm>
          <a:prstGeom prst="straightConnector1">
            <a:avLst/>
          </a:prstGeom>
          <a:noFill/>
          <a:ln w="12700" cap="flat" cmpd="sng">
            <a:solidFill>
              <a:schemeClr val="tx1"/>
            </a:solidFill>
            <a:prstDash val="solid"/>
            <a:round/>
            <a:headEnd type="none" w="med" len="med"/>
            <a:tailEnd type="triangle" w="med" len="med"/>
          </a:ln>
        </p:spPr>
      </p:cxnSp>
      <p:sp>
        <p:nvSpPr>
          <p:cNvPr id="3" name="Content Placeholder 2">
            <a:extLst>
              <a:ext uri="{FF2B5EF4-FFF2-40B4-BE49-F238E27FC236}">
                <a16:creationId xmlns:a16="http://schemas.microsoft.com/office/drawing/2014/main" id="{64D6EC58-D9B6-8A27-2DB7-914FA8AE5BEF}"/>
              </a:ext>
            </a:extLst>
          </p:cNvPr>
          <p:cNvSpPr txBox="1">
            <a:spLocks/>
          </p:cNvSpPr>
          <p:nvPr/>
        </p:nvSpPr>
        <p:spPr>
          <a:xfrm>
            <a:off x="888554" y="1540839"/>
            <a:ext cx="5664646" cy="32597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50000"/>
              </a:lnSpc>
              <a:spcBef>
                <a:spcPts val="0"/>
              </a:spcBef>
              <a:spcAft>
                <a:spcPts val="0"/>
              </a:spcAft>
              <a:buNone/>
            </a:pPr>
            <a:r>
              <a:rPr lang="en-US" sz="1600" b="1" dirty="0">
                <a:latin typeface="Avenir Heavy" panose="02000503020000020003" pitchFamily="2" charset="0"/>
              </a:rPr>
              <a:t>Opt-In-  When bulk enrolling patients</a:t>
            </a:r>
            <a:br>
              <a:rPr lang="en-US" sz="1400" b="1" dirty="0">
                <a:latin typeface="Avenir Heavy" panose="02000503020000020003" pitchFamily="2" charset="0"/>
              </a:rPr>
            </a:br>
            <a:br>
              <a:rPr lang="en-US" sz="1400" b="1" dirty="0">
                <a:latin typeface="Avenir Heavy" panose="02000503020000020003" pitchFamily="2" charset="0"/>
              </a:rPr>
            </a:br>
            <a:r>
              <a:rPr lang="en-US" sz="1400" kern="100" dirty="0">
                <a:effectLst/>
                <a:latin typeface="Avenir Book" panose="02000503020000020003" pitchFamily="2" charset="0"/>
                <a:ea typeface="Calibri" panose="020F0502020204030204" pitchFamily="34" charset="0"/>
                <a:cs typeface="Times New Roman (Body CS)"/>
              </a:rPr>
              <a:t>Use this approach for outreach programs where a patient can not be consented in-person. Send patients an initial text asking them if they’d like to participate in the program. The patient’s response is stored securely in Way to Health. </a:t>
            </a:r>
            <a:endParaRPr lang="en-US" sz="1400" kern="100" dirty="0">
              <a:effectLst/>
              <a:latin typeface="Avenir Book" panose="02000503020000020003" pitchFamily="2" charset="0"/>
              <a:ea typeface="Calibri" panose="020F0502020204030204" pitchFamily="34" charset="0"/>
              <a:cs typeface="Times New Roman" panose="02020603050405020304" pitchFamily="18" charset="0"/>
            </a:endParaRPr>
          </a:p>
          <a:p>
            <a:pPr marL="0" indent="0">
              <a:lnSpc>
                <a:spcPct val="100000"/>
              </a:lnSpc>
              <a:buNone/>
            </a:pPr>
            <a:endParaRPr lang="en-US" sz="1300" dirty="0">
              <a:solidFill>
                <a:srgbClr val="3F3F3F"/>
              </a:solidFill>
              <a:effectLst/>
              <a:latin typeface="Avenir Book" panose="02000503020000020003" pitchFamily="2" charset="0"/>
            </a:endParaRPr>
          </a:p>
        </p:txBody>
      </p:sp>
      <p:sp>
        <p:nvSpPr>
          <p:cNvPr id="4" name="TextBox 3">
            <a:extLst>
              <a:ext uri="{FF2B5EF4-FFF2-40B4-BE49-F238E27FC236}">
                <a16:creationId xmlns:a16="http://schemas.microsoft.com/office/drawing/2014/main" id="{352A53D9-CD60-1516-429E-D62F2CFA1811}"/>
              </a:ext>
            </a:extLst>
          </p:cNvPr>
          <p:cNvSpPr txBox="1"/>
          <p:nvPr/>
        </p:nvSpPr>
        <p:spPr>
          <a:xfrm>
            <a:off x="834477" y="954245"/>
            <a:ext cx="9301480" cy="338554"/>
          </a:xfrm>
          <a:prstGeom prst="rect">
            <a:avLst/>
          </a:prstGeom>
          <a:noFill/>
        </p:spPr>
        <p:txBody>
          <a:bodyPr wrap="square" rtlCol="0">
            <a:spAutoFit/>
          </a:bodyPr>
          <a:lstStyle/>
          <a:p>
            <a:r>
              <a:rPr lang="en-US" sz="1600" b="1" dirty="0">
                <a:effectLst/>
                <a:latin typeface="Avenir Heavy" panose="02000503020000020003" pitchFamily="2" charset="0"/>
              </a:rPr>
              <a:t>Consent-based participation is a key part of any program’s workflow. </a:t>
            </a:r>
          </a:p>
        </p:txBody>
      </p:sp>
      <p:sp>
        <p:nvSpPr>
          <p:cNvPr id="9" name="Google Shape;134;p15">
            <a:extLst>
              <a:ext uri="{FF2B5EF4-FFF2-40B4-BE49-F238E27FC236}">
                <a16:creationId xmlns:a16="http://schemas.microsoft.com/office/drawing/2014/main" id="{BD0C637C-54B2-32CC-9A74-81381ECF0B3C}"/>
              </a:ext>
            </a:extLst>
          </p:cNvPr>
          <p:cNvSpPr/>
          <p:nvPr/>
        </p:nvSpPr>
        <p:spPr>
          <a:xfrm>
            <a:off x="7909534" y="1255525"/>
            <a:ext cx="2682265"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dirty="0">
                <a:latin typeface="Avenir Medium" panose="02000503020000020003" pitchFamily="2" charset="0"/>
              </a:rPr>
              <a:t>OPT - IN</a:t>
            </a:r>
            <a:endParaRPr sz="1200" b="1" dirty="0">
              <a:latin typeface="Avenir Medium" panose="02000503020000020003" pitchFamily="2" charset="0"/>
            </a:endParaRPr>
          </a:p>
        </p:txBody>
      </p:sp>
    </p:spTree>
    <p:extLst>
      <p:ext uri="{BB962C8B-B14F-4D97-AF65-F5344CB8AC3E}">
        <p14:creationId xmlns:p14="http://schemas.microsoft.com/office/powerpoint/2010/main" val="288641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61;p13">
            <a:extLst>
              <a:ext uri="{FF2B5EF4-FFF2-40B4-BE49-F238E27FC236}">
                <a16:creationId xmlns:a16="http://schemas.microsoft.com/office/drawing/2014/main" id="{C11F3AED-5B43-D671-A2E0-9341EC22C6F6}"/>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EXAMPLE CONVERSATION</a:t>
            </a:r>
          </a:p>
        </p:txBody>
      </p:sp>
      <p:cxnSp>
        <p:nvCxnSpPr>
          <p:cNvPr id="51" name="Google Shape;140;p15">
            <a:extLst>
              <a:ext uri="{FF2B5EF4-FFF2-40B4-BE49-F238E27FC236}">
                <a16:creationId xmlns:a16="http://schemas.microsoft.com/office/drawing/2014/main" id="{BDECFA1A-AC09-3822-E36F-23ACCE46C34F}"/>
              </a:ext>
            </a:extLst>
          </p:cNvPr>
          <p:cNvCxnSpPr>
            <a:cxnSpLocks/>
            <a:endCxn id="48" idx="0"/>
          </p:cNvCxnSpPr>
          <p:nvPr/>
        </p:nvCxnSpPr>
        <p:spPr>
          <a:xfrm rot="5400000">
            <a:off x="4679914" y="3925331"/>
            <a:ext cx="243538" cy="100"/>
          </a:xfrm>
          <a:prstGeom prst="bentConnector3">
            <a:avLst>
              <a:gd name="adj1" fmla="val 50000"/>
            </a:avLst>
          </a:prstGeom>
          <a:noFill/>
          <a:ln w="12700" cap="flat" cmpd="sng">
            <a:solidFill>
              <a:schemeClr val="dk2"/>
            </a:solidFill>
            <a:prstDash val="solid"/>
            <a:round/>
            <a:headEnd type="none" w="med" len="med"/>
            <a:tailEnd type="none" w="med" len="med"/>
          </a:ln>
        </p:spPr>
      </p:cxnSp>
      <p:cxnSp>
        <p:nvCxnSpPr>
          <p:cNvPr id="50" name="Google Shape;139;p15">
            <a:extLst>
              <a:ext uri="{FF2B5EF4-FFF2-40B4-BE49-F238E27FC236}">
                <a16:creationId xmlns:a16="http://schemas.microsoft.com/office/drawing/2014/main" id="{4FBE992C-6919-2185-62AB-25C0C48A898C}"/>
              </a:ext>
            </a:extLst>
          </p:cNvPr>
          <p:cNvCxnSpPr>
            <a:cxnSpLocks/>
          </p:cNvCxnSpPr>
          <p:nvPr/>
        </p:nvCxnSpPr>
        <p:spPr>
          <a:xfrm rot="5400000">
            <a:off x="3414733" y="3723300"/>
            <a:ext cx="457200" cy="19050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54" name="Google Shape;143;p15">
            <a:extLst>
              <a:ext uri="{FF2B5EF4-FFF2-40B4-BE49-F238E27FC236}">
                <a16:creationId xmlns:a16="http://schemas.microsoft.com/office/drawing/2014/main" id="{00CCA0CB-227F-6048-1ED8-DC06412078F6}"/>
              </a:ext>
            </a:extLst>
          </p:cNvPr>
          <p:cNvCxnSpPr>
            <a:cxnSpLocks/>
            <a:stCxn id="48" idx="3"/>
          </p:cNvCxnSpPr>
          <p:nvPr/>
        </p:nvCxnSpPr>
        <p:spPr>
          <a:xfrm flipV="1">
            <a:off x="5140783" y="2272425"/>
            <a:ext cx="506950" cy="1958625"/>
          </a:xfrm>
          <a:prstGeom prst="bentConnector3">
            <a:avLst>
              <a:gd name="adj1" fmla="val 50000"/>
            </a:avLst>
          </a:prstGeom>
          <a:noFill/>
          <a:ln w="12700" cap="flat" cmpd="sng">
            <a:solidFill>
              <a:schemeClr val="tx1"/>
            </a:solidFill>
            <a:prstDash val="solid"/>
            <a:round/>
            <a:headEnd type="none" w="med" len="med"/>
            <a:tailEnd type="triangle" w="med" len="med"/>
          </a:ln>
        </p:spPr>
      </p:cxnSp>
      <p:sp>
        <p:nvSpPr>
          <p:cNvPr id="45" name="Google Shape;134;p15">
            <a:extLst>
              <a:ext uri="{FF2B5EF4-FFF2-40B4-BE49-F238E27FC236}">
                <a16:creationId xmlns:a16="http://schemas.microsoft.com/office/drawing/2014/main" id="{910225AC-CDD6-196D-647D-CDA3638E3830}"/>
              </a:ext>
            </a:extLst>
          </p:cNvPr>
          <p:cNvSpPr/>
          <p:nvPr/>
        </p:nvSpPr>
        <p:spPr>
          <a:xfrm>
            <a:off x="3177832" y="1232100"/>
            <a:ext cx="1938600" cy="4041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latin typeface="Avenir Medium" panose="02000503020000020003" pitchFamily="2" charset="0"/>
              </a:rPr>
              <a:t>Start: day 30</a:t>
            </a:r>
            <a:br>
              <a:rPr lang="en-US" sz="1000" dirty="0">
                <a:latin typeface="Avenir Medium" panose="02000503020000020003" pitchFamily="2" charset="0"/>
              </a:rPr>
            </a:br>
            <a:r>
              <a:rPr lang="en-US" sz="1000" dirty="0">
                <a:latin typeface="Avenir Medium" panose="02000503020000020003" pitchFamily="2" charset="0"/>
              </a:rPr>
              <a:t>9:00 AM</a:t>
            </a:r>
            <a:endParaRPr sz="1000" dirty="0">
              <a:latin typeface="Avenir Medium" panose="02000503020000020003" pitchFamily="2" charset="0"/>
            </a:endParaRPr>
          </a:p>
        </p:txBody>
      </p:sp>
      <p:sp>
        <p:nvSpPr>
          <p:cNvPr id="46" name="Google Shape;135;p15">
            <a:extLst>
              <a:ext uri="{FF2B5EF4-FFF2-40B4-BE49-F238E27FC236}">
                <a16:creationId xmlns:a16="http://schemas.microsoft.com/office/drawing/2014/main" id="{916883A3-D555-7D6C-A499-BA424AE4D24D}"/>
              </a:ext>
            </a:extLst>
          </p:cNvPr>
          <p:cNvSpPr/>
          <p:nvPr/>
        </p:nvSpPr>
        <p:spPr>
          <a:xfrm>
            <a:off x="3183133" y="1801950"/>
            <a:ext cx="1938600" cy="2016600"/>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Great - Your co-pay will be </a:t>
            </a:r>
            <a:r>
              <a:rPr lang="en" sz="1000" dirty="0">
                <a:latin typeface="Avenir Medium" panose="02000503020000020003" pitchFamily="2" charset="0"/>
              </a:rPr>
              <a:t>$</a:t>
            </a:r>
            <a:r>
              <a:rPr lang="en" sz="1000" b="1" dirty="0">
                <a:latin typeface="Avenir Medium" panose="02000503020000020003" pitchFamily="2" charset="0"/>
              </a:rPr>
              <a:t>{CO-PAY} </a:t>
            </a:r>
            <a:r>
              <a:rPr lang="en" sz="1000" dirty="0">
                <a:latin typeface="Avenir Book" panose="02000503020000020003" pitchFamily="2" charset="0"/>
              </a:rPr>
              <a:t>and you will receive your bill in the mail.</a:t>
            </a:r>
            <a:endParaRPr sz="1000" dirty="0">
              <a:latin typeface="Avenir Book" panose="02000503020000020003" pitchFamily="2" charset="0"/>
            </a:endParaRPr>
          </a:p>
          <a:p>
            <a:pPr marL="0" lvl="0" indent="0" algn="l" rtl="0">
              <a:spcBef>
                <a:spcPts val="0"/>
              </a:spcBef>
              <a:spcAft>
                <a:spcPts val="0"/>
              </a:spcAft>
              <a:buNone/>
            </a:pP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To complete your refill please reply GO. To discuss your co-pay with one of our pharmacy technicians before moving forward reply ASSIST or call </a:t>
            </a:r>
            <a:r>
              <a:rPr lang="en" sz="1000" dirty="0">
                <a:latin typeface="Avenir Medium" panose="02000503020000020003" pitchFamily="2" charset="0"/>
              </a:rPr>
              <a:t>us </a:t>
            </a:r>
            <a:r>
              <a:rPr lang="en" sz="1000" dirty="0">
                <a:latin typeface="Avenir Book" panose="02000503020000020003" pitchFamily="2" charset="0"/>
              </a:rPr>
              <a:t>at </a:t>
            </a:r>
            <a:r>
              <a:rPr lang="en" sz="1000" b="1" dirty="0">
                <a:latin typeface="Avenir Medium" panose="02000503020000020003" pitchFamily="2" charset="0"/>
              </a:rPr>
              <a:t>{PHONE_NUMBER}</a:t>
            </a:r>
            <a:r>
              <a:rPr lang="en" sz="1000" dirty="0">
                <a:latin typeface="Avenir Medium" panose="02000503020000020003" pitchFamily="2" charset="0"/>
              </a:rPr>
              <a:t>.</a:t>
            </a:r>
            <a:br>
              <a:rPr lang="en" sz="1000" dirty="0">
                <a:latin typeface="Avenir Medium" panose="02000503020000020003" pitchFamily="2" charset="0"/>
              </a:rPr>
            </a:br>
            <a:endParaRPr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GO </a:t>
            </a: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ASSIST</a:t>
            </a:r>
          </a:p>
          <a:p>
            <a:pPr marL="0" lvl="0" indent="0" algn="l" rtl="0">
              <a:spcBef>
                <a:spcPts val="0"/>
              </a:spcBef>
              <a:spcAft>
                <a:spcPts val="0"/>
              </a:spcAft>
              <a:buNone/>
            </a:pPr>
            <a:endParaRPr sz="1000" dirty="0">
              <a:latin typeface="Avenir Medium" panose="02000503020000020003" pitchFamily="2" charset="0"/>
            </a:endParaRPr>
          </a:p>
        </p:txBody>
      </p:sp>
      <p:sp>
        <p:nvSpPr>
          <p:cNvPr id="48" name="Google Shape;137;p15">
            <a:extLst>
              <a:ext uri="{FF2B5EF4-FFF2-40B4-BE49-F238E27FC236}">
                <a16:creationId xmlns:a16="http://schemas.microsoft.com/office/drawing/2014/main" id="{A1087981-7B5F-92D7-B3D0-548A249375EC}"/>
              </a:ext>
            </a:extLst>
          </p:cNvPr>
          <p:cNvSpPr/>
          <p:nvPr/>
        </p:nvSpPr>
        <p:spPr>
          <a:xfrm>
            <a:off x="4462483" y="4047150"/>
            <a:ext cx="6783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Avenir Medium" panose="02000503020000020003" pitchFamily="2" charset="0"/>
              </a:rPr>
              <a:t>GO</a:t>
            </a:r>
            <a:endParaRPr sz="1000" dirty="0">
              <a:latin typeface="Avenir Medium" panose="02000503020000020003" pitchFamily="2" charset="0"/>
            </a:endParaRPr>
          </a:p>
        </p:txBody>
      </p:sp>
      <p:sp>
        <p:nvSpPr>
          <p:cNvPr id="49" name="Google Shape;138;p15">
            <a:extLst>
              <a:ext uri="{FF2B5EF4-FFF2-40B4-BE49-F238E27FC236}">
                <a16:creationId xmlns:a16="http://schemas.microsoft.com/office/drawing/2014/main" id="{C4496C17-C432-2B1B-A512-0D72DBAAB13C}"/>
              </a:ext>
            </a:extLst>
          </p:cNvPr>
          <p:cNvSpPr/>
          <p:nvPr/>
        </p:nvSpPr>
        <p:spPr>
          <a:xfrm>
            <a:off x="3167083" y="4047150"/>
            <a:ext cx="685800"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Avenir Medium" panose="02000503020000020003" pitchFamily="2" charset="0"/>
              </a:rPr>
              <a:t>ASSIST</a:t>
            </a:r>
            <a:endParaRPr sz="1000" dirty="0">
              <a:latin typeface="Avenir Medium" panose="02000503020000020003" pitchFamily="2" charset="0"/>
            </a:endParaRPr>
          </a:p>
        </p:txBody>
      </p:sp>
      <p:cxnSp>
        <p:nvCxnSpPr>
          <p:cNvPr id="52" name="Google Shape;141;p15">
            <a:extLst>
              <a:ext uri="{FF2B5EF4-FFF2-40B4-BE49-F238E27FC236}">
                <a16:creationId xmlns:a16="http://schemas.microsoft.com/office/drawing/2014/main" id="{D2608FA5-CACA-6F8A-EDF5-88D71D0164F7}"/>
              </a:ext>
            </a:extLst>
          </p:cNvPr>
          <p:cNvCxnSpPr>
            <a:cxnSpLocks/>
          </p:cNvCxnSpPr>
          <p:nvPr/>
        </p:nvCxnSpPr>
        <p:spPr>
          <a:xfrm>
            <a:off x="3548083" y="4428150"/>
            <a:ext cx="0" cy="287501"/>
          </a:xfrm>
          <a:prstGeom prst="straightConnector1">
            <a:avLst/>
          </a:prstGeom>
          <a:noFill/>
          <a:ln w="9525" cap="flat" cmpd="sng">
            <a:solidFill>
              <a:schemeClr val="dk2"/>
            </a:solidFill>
            <a:prstDash val="solid"/>
            <a:round/>
            <a:headEnd type="none" w="med" len="med"/>
            <a:tailEnd type="triangle" w="med" len="med"/>
          </a:ln>
        </p:spPr>
      </p:cxnSp>
      <p:sp>
        <p:nvSpPr>
          <p:cNvPr id="55" name="Google Shape;144;p15">
            <a:extLst>
              <a:ext uri="{FF2B5EF4-FFF2-40B4-BE49-F238E27FC236}">
                <a16:creationId xmlns:a16="http://schemas.microsoft.com/office/drawing/2014/main" id="{45970A08-E070-F1F3-45D9-7CD412356A05}"/>
              </a:ext>
            </a:extLst>
          </p:cNvPr>
          <p:cNvSpPr/>
          <p:nvPr/>
        </p:nvSpPr>
        <p:spPr>
          <a:xfrm>
            <a:off x="3177832" y="4717389"/>
            <a:ext cx="1938600" cy="697800"/>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Avenir Book" panose="02000503020000020003" pitchFamily="2" charset="0"/>
              </a:rPr>
              <a:t>Ok, a pharmacy technician will be reaching out to you within 1 business day. You can also call us at </a:t>
            </a:r>
            <a:r>
              <a:rPr lang="en" sz="1000" b="1" dirty="0">
                <a:solidFill>
                  <a:schemeClr val="dk1"/>
                </a:solidFill>
                <a:latin typeface="Avenir Medium" panose="02000503020000020003" pitchFamily="2" charset="0"/>
              </a:rPr>
              <a:t>{</a:t>
            </a:r>
            <a:r>
              <a:rPr lang="en" sz="1000" b="1" dirty="0">
                <a:latin typeface="Avenir Medium" panose="02000503020000020003" pitchFamily="2" charset="0"/>
              </a:rPr>
              <a:t>PHONE_NUMBER}</a:t>
            </a:r>
            <a:r>
              <a:rPr lang="en" sz="1000" dirty="0">
                <a:latin typeface="Avenir Medium" panose="02000503020000020003" pitchFamily="2" charset="0"/>
              </a:rPr>
              <a:t>.</a:t>
            </a:r>
            <a:endParaRPr sz="1000" dirty="0">
              <a:solidFill>
                <a:schemeClr val="dk1"/>
              </a:solidFill>
              <a:latin typeface="Avenir Medium" panose="02000503020000020003" pitchFamily="2" charset="0"/>
            </a:endParaRPr>
          </a:p>
        </p:txBody>
      </p:sp>
      <p:sp>
        <p:nvSpPr>
          <p:cNvPr id="67" name="Google Shape;134;p15">
            <a:extLst>
              <a:ext uri="{FF2B5EF4-FFF2-40B4-BE49-F238E27FC236}">
                <a16:creationId xmlns:a16="http://schemas.microsoft.com/office/drawing/2014/main" id="{B72A4CAD-9F35-33FD-5C8F-78F3858297AF}"/>
              </a:ext>
            </a:extLst>
          </p:cNvPr>
          <p:cNvSpPr/>
          <p:nvPr/>
        </p:nvSpPr>
        <p:spPr>
          <a:xfrm>
            <a:off x="3167083" y="5593275"/>
            <a:ext cx="1938600" cy="52485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latin typeface="Avenir Medium" panose="02000503020000020003" pitchFamily="2" charset="0"/>
              </a:rPr>
              <a:t>End: 3 days later</a:t>
            </a:r>
            <a:endParaRPr sz="1000" dirty="0">
              <a:latin typeface="Avenir Medium" panose="02000503020000020003" pitchFamily="2" charset="0"/>
            </a:endParaRPr>
          </a:p>
        </p:txBody>
      </p:sp>
      <p:sp>
        <p:nvSpPr>
          <p:cNvPr id="3" name="5-Point Star 2">
            <a:extLst>
              <a:ext uri="{FF2B5EF4-FFF2-40B4-BE49-F238E27FC236}">
                <a16:creationId xmlns:a16="http://schemas.microsoft.com/office/drawing/2014/main" id="{2229FBF6-39FD-A465-961A-271E3D509907}"/>
              </a:ext>
            </a:extLst>
          </p:cNvPr>
          <p:cNvSpPr/>
          <p:nvPr/>
        </p:nvSpPr>
        <p:spPr>
          <a:xfrm>
            <a:off x="3686481" y="3864705"/>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venir Heavy" panose="02000503020000020003" pitchFamily="2" charset="0"/>
              </a:rPr>
              <a:t>1</a:t>
            </a:r>
          </a:p>
        </p:txBody>
      </p:sp>
      <p:sp>
        <p:nvSpPr>
          <p:cNvPr id="7" name="TextBox 6">
            <a:extLst>
              <a:ext uri="{FF2B5EF4-FFF2-40B4-BE49-F238E27FC236}">
                <a16:creationId xmlns:a16="http://schemas.microsoft.com/office/drawing/2014/main" id="{6E5BD42D-5D86-7983-F14F-5416B882F4EF}"/>
              </a:ext>
            </a:extLst>
          </p:cNvPr>
          <p:cNvSpPr txBox="1"/>
          <p:nvPr/>
        </p:nvSpPr>
        <p:spPr>
          <a:xfrm>
            <a:off x="7395099" y="4408690"/>
            <a:ext cx="1659580" cy="1384995"/>
          </a:xfrm>
          <a:prstGeom prst="rect">
            <a:avLst/>
          </a:prstGeom>
          <a:noFill/>
        </p:spPr>
        <p:txBody>
          <a:bodyPr wrap="square" rtlCol="0">
            <a:spAutoFit/>
          </a:bodyPr>
          <a:lstStyle/>
          <a:p>
            <a:r>
              <a:rPr lang="en-US" sz="1400" dirty="0">
                <a:latin typeface="Avenir Book" panose="02000503020000020003" pitchFamily="2" charset="0"/>
              </a:rPr>
              <a:t>2. Completion: PARTICIPANT_ID completed the Payment Confirmation  conversation. </a:t>
            </a:r>
          </a:p>
        </p:txBody>
      </p:sp>
      <p:sp>
        <p:nvSpPr>
          <p:cNvPr id="8" name="TextBox 7">
            <a:extLst>
              <a:ext uri="{FF2B5EF4-FFF2-40B4-BE49-F238E27FC236}">
                <a16:creationId xmlns:a16="http://schemas.microsoft.com/office/drawing/2014/main" id="{E61875F1-05C9-6987-AE61-F55C8CFE83E9}"/>
              </a:ext>
            </a:extLst>
          </p:cNvPr>
          <p:cNvSpPr txBox="1"/>
          <p:nvPr/>
        </p:nvSpPr>
        <p:spPr>
          <a:xfrm>
            <a:off x="5687771" y="4370826"/>
            <a:ext cx="1659580" cy="1600438"/>
          </a:xfrm>
          <a:prstGeom prst="rect">
            <a:avLst/>
          </a:prstGeom>
          <a:noFill/>
        </p:spPr>
        <p:txBody>
          <a:bodyPr wrap="square" rtlCol="0">
            <a:spAutoFit/>
          </a:bodyPr>
          <a:lstStyle/>
          <a:p>
            <a:r>
              <a:rPr lang="en-US" sz="1400" dirty="0">
                <a:latin typeface="Avenir Book" panose="02000503020000020003" pitchFamily="2" charset="0"/>
              </a:rPr>
              <a:t>1. Assistance: PARTICIPANT_ID reported that they have a co-pay issue. Please follow up with them directly. </a:t>
            </a:r>
          </a:p>
        </p:txBody>
      </p:sp>
      <p:sp>
        <p:nvSpPr>
          <p:cNvPr id="17" name="TextBox 16">
            <a:extLst>
              <a:ext uri="{FF2B5EF4-FFF2-40B4-BE49-F238E27FC236}">
                <a16:creationId xmlns:a16="http://schemas.microsoft.com/office/drawing/2014/main" id="{6AA3B2C4-6DB7-19B6-2FF6-E68A35578277}"/>
              </a:ext>
            </a:extLst>
          </p:cNvPr>
          <p:cNvSpPr txBox="1"/>
          <p:nvPr/>
        </p:nvSpPr>
        <p:spPr>
          <a:xfrm>
            <a:off x="5700909" y="3952991"/>
            <a:ext cx="3310550" cy="338554"/>
          </a:xfrm>
          <a:prstGeom prst="rect">
            <a:avLst/>
          </a:prstGeom>
          <a:noFill/>
        </p:spPr>
        <p:txBody>
          <a:bodyPr wrap="square" rtlCol="0">
            <a:spAutoFit/>
          </a:bodyPr>
          <a:lstStyle/>
          <a:p>
            <a:r>
              <a:rPr lang="en-US" sz="1600" dirty="0">
                <a:latin typeface="Avenir Heavy" panose="02000503020000020003" pitchFamily="2" charset="0"/>
              </a:rPr>
              <a:t>Alerts sent to pool or staff email</a:t>
            </a:r>
          </a:p>
        </p:txBody>
      </p:sp>
      <p:sp>
        <p:nvSpPr>
          <p:cNvPr id="20" name="Rectangle 19">
            <a:extLst>
              <a:ext uri="{FF2B5EF4-FFF2-40B4-BE49-F238E27FC236}">
                <a16:creationId xmlns:a16="http://schemas.microsoft.com/office/drawing/2014/main" id="{9C837014-83CF-224E-3D3E-5008C4A2D460}"/>
              </a:ext>
            </a:extLst>
          </p:cNvPr>
          <p:cNvSpPr/>
          <p:nvPr/>
        </p:nvSpPr>
        <p:spPr>
          <a:xfrm>
            <a:off x="5645280" y="3833887"/>
            <a:ext cx="3409399" cy="2137377"/>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142;p15">
            <a:extLst>
              <a:ext uri="{FF2B5EF4-FFF2-40B4-BE49-F238E27FC236}">
                <a16:creationId xmlns:a16="http://schemas.microsoft.com/office/drawing/2014/main" id="{CCBDD5A4-9736-38E7-8426-F6EE60716F71}"/>
              </a:ext>
            </a:extLst>
          </p:cNvPr>
          <p:cNvSpPr/>
          <p:nvPr/>
        </p:nvSpPr>
        <p:spPr>
          <a:xfrm>
            <a:off x="5529283" y="1456350"/>
            <a:ext cx="1938600" cy="1839131"/>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dirty="0">
                <a:latin typeface="Avenir Book" panose="02000503020000020003" pitchFamily="2" charset="0"/>
              </a:rPr>
              <a:t>Thank you for completing your monthly check-in.</a:t>
            </a:r>
            <a:endParaRPr sz="1000" dirty="0">
              <a:latin typeface="Avenir Book" panose="02000503020000020003" pitchFamily="2" charset="0"/>
            </a:endParaRPr>
          </a:p>
          <a:p>
            <a:pPr marL="0" lvl="0" indent="0" algn="l" rtl="0">
              <a:spcBef>
                <a:spcPts val="0"/>
              </a:spcBef>
              <a:spcAft>
                <a:spcPts val="0"/>
              </a:spcAft>
              <a:buNone/>
            </a:pPr>
            <a:endParaRPr sz="1000" dirty="0">
              <a:latin typeface="Avenir Book"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Your</a:t>
            </a:r>
            <a:r>
              <a:rPr lang="en" sz="1000" dirty="0">
                <a:latin typeface="Avenir Medium" panose="02000503020000020003" pitchFamily="2" charset="0"/>
              </a:rPr>
              <a:t> </a:t>
            </a:r>
            <a:r>
              <a:rPr lang="en" sz="1000" b="1" dirty="0">
                <a:latin typeface="Avenir Medium" panose="02000503020000020003" pitchFamily="2" charset="0"/>
              </a:rPr>
              <a:t>{MEDICATION_NAME} </a:t>
            </a:r>
            <a:r>
              <a:rPr lang="en" sz="1000" dirty="0">
                <a:latin typeface="Avenir Book" panose="02000503020000020003" pitchFamily="2" charset="0"/>
              </a:rPr>
              <a:t>prescription will arrive on </a:t>
            </a:r>
            <a:r>
              <a:rPr lang="en" sz="1000" b="1" dirty="0">
                <a:latin typeface="Avenir Medium" panose="02000503020000020003" pitchFamily="2" charset="0"/>
              </a:rPr>
              <a:t>{</a:t>
            </a:r>
            <a:r>
              <a:rPr lang="en-US" sz="1000" b="1" dirty="0">
                <a:latin typeface="Avenir Medium" panose="02000503020000020003" pitchFamily="2" charset="0"/>
              </a:rPr>
              <a:t>DELIVERY_DATE}</a:t>
            </a:r>
            <a:endParaRPr sz="1000" b="1" dirty="0">
              <a:latin typeface="Avenir Medium" panose="02000503020000020003" pitchFamily="2" charset="0"/>
            </a:endParaRPr>
          </a:p>
          <a:p>
            <a:pPr marL="0" lvl="0" indent="0" algn="l" rtl="0">
              <a:spcBef>
                <a:spcPts val="0"/>
              </a:spcBef>
              <a:spcAft>
                <a:spcPts val="0"/>
              </a:spcAft>
              <a:buNone/>
            </a:pPr>
            <a:endParaRPr sz="1000" dirty="0">
              <a:latin typeface="Avenir Medium" panose="02000503020000020003" pitchFamily="2" charset="0"/>
            </a:endParaRPr>
          </a:p>
          <a:p>
            <a:pPr marL="0" lvl="0" indent="0" algn="l" rtl="0">
              <a:spcBef>
                <a:spcPts val="0"/>
              </a:spcBef>
              <a:spcAft>
                <a:spcPts val="0"/>
              </a:spcAft>
              <a:buNone/>
            </a:pPr>
            <a:r>
              <a:rPr lang="en" sz="1000" dirty="0">
                <a:latin typeface="Avenir Book" panose="02000503020000020003" pitchFamily="2" charset="0"/>
              </a:rPr>
              <a:t>If you have any questions or concerns about your </a:t>
            </a:r>
            <a:r>
              <a:rPr lang="en-US" sz="1000" dirty="0">
                <a:latin typeface="Avenir Book" panose="02000503020000020003" pitchFamily="2" charset="0"/>
              </a:rPr>
              <a:t>medication,</a:t>
            </a:r>
            <a:r>
              <a:rPr lang="en" sz="1000" dirty="0">
                <a:latin typeface="Avenir Book" panose="02000503020000020003" pitchFamily="2" charset="0"/>
              </a:rPr>
              <a:t> please call </a:t>
            </a:r>
            <a:r>
              <a:rPr lang="en" sz="1000" b="1" dirty="0">
                <a:latin typeface="Avenir Medium" panose="02000503020000020003" pitchFamily="2" charset="0"/>
              </a:rPr>
              <a:t>{PHONE_NUMBER}.</a:t>
            </a:r>
            <a:endParaRPr sz="1000" b="1" dirty="0">
              <a:latin typeface="Avenir Medium" panose="02000503020000020003" pitchFamily="2" charset="0"/>
            </a:endParaRPr>
          </a:p>
        </p:txBody>
      </p:sp>
      <p:sp>
        <p:nvSpPr>
          <p:cNvPr id="5" name="5-Point Star 4">
            <a:extLst>
              <a:ext uri="{FF2B5EF4-FFF2-40B4-BE49-F238E27FC236}">
                <a16:creationId xmlns:a16="http://schemas.microsoft.com/office/drawing/2014/main" id="{B843E7BA-44C9-EBC4-02AC-09E1D254DBD5}"/>
              </a:ext>
            </a:extLst>
          </p:cNvPr>
          <p:cNvSpPr/>
          <p:nvPr/>
        </p:nvSpPr>
        <p:spPr>
          <a:xfrm>
            <a:off x="7307312" y="1184596"/>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venir Heavy" panose="02000503020000020003" pitchFamily="2" charset="0"/>
              </a:rPr>
              <a:t>2</a:t>
            </a:r>
          </a:p>
        </p:txBody>
      </p:sp>
      <p:sp>
        <p:nvSpPr>
          <p:cNvPr id="19" name="5-Point Star 18">
            <a:extLst>
              <a:ext uri="{FF2B5EF4-FFF2-40B4-BE49-F238E27FC236}">
                <a16:creationId xmlns:a16="http://schemas.microsoft.com/office/drawing/2014/main" id="{8C2F5EA3-5888-445E-BF98-A77AEF050B56}"/>
              </a:ext>
            </a:extLst>
          </p:cNvPr>
          <p:cNvSpPr/>
          <p:nvPr/>
        </p:nvSpPr>
        <p:spPr>
          <a:xfrm>
            <a:off x="8821353" y="3429000"/>
            <a:ext cx="577910" cy="577910"/>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 name="Slide Number Placeholder 12">
            <a:extLst>
              <a:ext uri="{FF2B5EF4-FFF2-40B4-BE49-F238E27FC236}">
                <a16:creationId xmlns:a16="http://schemas.microsoft.com/office/drawing/2014/main" id="{881C1060-C076-5AA5-7AA4-E677891ED96A}"/>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11</a:t>
            </a:r>
          </a:p>
        </p:txBody>
      </p:sp>
    </p:spTree>
    <p:extLst>
      <p:ext uri="{BB962C8B-B14F-4D97-AF65-F5344CB8AC3E}">
        <p14:creationId xmlns:p14="http://schemas.microsoft.com/office/powerpoint/2010/main" val="343044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ADE99296-F16E-1286-2C5D-B7FBE1C466BF}"/>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a:t>
            </a:r>
            <a:r>
              <a:rPr lang="en-US" sz="1600" b="1" spc="130" dirty="0">
                <a:solidFill>
                  <a:srgbClr val="FFFFFF"/>
                </a:solidFill>
                <a:latin typeface="Avenir Heavy" panose="02000503020000020003" pitchFamily="2" charset="0"/>
              </a:rPr>
              <a:t>ACCESSING WAY TO HEALTH IN EPIC</a:t>
            </a:r>
            <a:endParaRPr lang="en-US" sz="1600" b="1" spc="130" dirty="0">
              <a:solidFill>
                <a:schemeClr val="bg1"/>
              </a:solidFill>
              <a:latin typeface="Avenir Heavy" panose="02000503020000020003" pitchFamily="2" charset="0"/>
            </a:endParaRPr>
          </a:p>
        </p:txBody>
      </p:sp>
      <p:pic>
        <p:nvPicPr>
          <p:cNvPr id="11" name="Picture 10" descr="A screenshot of a computer&#10;&#10;Description automatically generated">
            <a:extLst>
              <a:ext uri="{FF2B5EF4-FFF2-40B4-BE49-F238E27FC236}">
                <a16:creationId xmlns:a16="http://schemas.microsoft.com/office/drawing/2014/main" id="{79916B4A-D57F-6CAC-13A6-C4E523CAC189}"/>
              </a:ext>
            </a:extLst>
          </p:cNvPr>
          <p:cNvPicPr>
            <a:picLocks noChangeAspect="1"/>
          </p:cNvPicPr>
          <p:nvPr/>
        </p:nvPicPr>
        <p:blipFill>
          <a:blip r:embed="rId2"/>
          <a:stretch>
            <a:fillRect/>
          </a:stretch>
        </p:blipFill>
        <p:spPr>
          <a:xfrm>
            <a:off x="2688223" y="1676400"/>
            <a:ext cx="6815554" cy="4019429"/>
          </a:xfrm>
          <a:prstGeom prst="rect">
            <a:avLst/>
          </a:prstGeom>
        </p:spPr>
      </p:pic>
      <p:sp>
        <p:nvSpPr>
          <p:cNvPr id="15" name="TextBox 14">
            <a:extLst>
              <a:ext uri="{FF2B5EF4-FFF2-40B4-BE49-F238E27FC236}">
                <a16:creationId xmlns:a16="http://schemas.microsoft.com/office/drawing/2014/main" id="{8584B2E7-5F7D-3365-58B0-C75E72B66884}"/>
              </a:ext>
            </a:extLst>
          </p:cNvPr>
          <p:cNvSpPr txBox="1"/>
          <p:nvPr/>
        </p:nvSpPr>
        <p:spPr>
          <a:xfrm>
            <a:off x="348880" y="1117090"/>
            <a:ext cx="2018596" cy="1092607"/>
          </a:xfrm>
          <a:prstGeom prst="rect">
            <a:avLst/>
          </a:prstGeom>
          <a:noFill/>
        </p:spPr>
        <p:txBody>
          <a:bodyPr wrap="square" rtlCol="0">
            <a:spAutoFit/>
          </a:bodyPr>
          <a:lstStyle/>
          <a:p>
            <a:r>
              <a:rPr lang="en-US" sz="1300" dirty="0">
                <a:solidFill>
                  <a:srgbClr val="003462"/>
                </a:solidFill>
                <a:effectLst/>
                <a:latin typeface="Avenir Medium" panose="02000503020000020003" pitchFamily="2" charset="0"/>
              </a:rPr>
              <a:t>Select a patient's chart, or to enroll in the context of an encounter, open Appts, the OR Schedule, or DAR. </a:t>
            </a:r>
          </a:p>
        </p:txBody>
      </p:sp>
      <p:sp>
        <p:nvSpPr>
          <p:cNvPr id="5" name="TextBox 4">
            <a:extLst>
              <a:ext uri="{FF2B5EF4-FFF2-40B4-BE49-F238E27FC236}">
                <a16:creationId xmlns:a16="http://schemas.microsoft.com/office/drawing/2014/main" id="{4D787AF5-BCC5-9B0D-5762-469360B9EADB}"/>
              </a:ext>
            </a:extLst>
          </p:cNvPr>
          <p:cNvSpPr txBox="1"/>
          <p:nvPr/>
        </p:nvSpPr>
        <p:spPr>
          <a:xfrm>
            <a:off x="9819235" y="1031872"/>
            <a:ext cx="1348743" cy="692497"/>
          </a:xfrm>
          <a:prstGeom prst="rect">
            <a:avLst/>
          </a:prstGeom>
          <a:noFill/>
        </p:spPr>
        <p:txBody>
          <a:bodyPr wrap="square" rtlCol="0">
            <a:spAutoFit/>
          </a:bodyPr>
          <a:lstStyle/>
          <a:p>
            <a:r>
              <a:rPr lang="en-US" sz="1300" dirty="0">
                <a:solidFill>
                  <a:srgbClr val="003462"/>
                </a:solidFill>
                <a:effectLst/>
                <a:latin typeface="Avenir Medium" panose="02000503020000020003" pitchFamily="2" charset="0"/>
              </a:rPr>
              <a:t>Click the last tab to expand the menu.</a:t>
            </a:r>
          </a:p>
        </p:txBody>
      </p:sp>
      <p:sp>
        <p:nvSpPr>
          <p:cNvPr id="7" name="TextBox 6">
            <a:extLst>
              <a:ext uri="{FF2B5EF4-FFF2-40B4-BE49-F238E27FC236}">
                <a16:creationId xmlns:a16="http://schemas.microsoft.com/office/drawing/2014/main" id="{C36076AB-D332-7015-2285-A52AB9915490}"/>
              </a:ext>
            </a:extLst>
          </p:cNvPr>
          <p:cNvSpPr txBox="1"/>
          <p:nvPr/>
        </p:nvSpPr>
        <p:spPr>
          <a:xfrm>
            <a:off x="10306931" y="2205503"/>
            <a:ext cx="1524000" cy="692497"/>
          </a:xfrm>
          <a:prstGeom prst="rect">
            <a:avLst/>
          </a:prstGeom>
          <a:noFill/>
        </p:spPr>
        <p:txBody>
          <a:bodyPr wrap="square" rtlCol="0">
            <a:spAutoFit/>
          </a:bodyPr>
          <a:lstStyle/>
          <a:p>
            <a:pPr algn="l"/>
            <a:r>
              <a:rPr lang="en-US" sz="1300" dirty="0">
                <a:solidFill>
                  <a:srgbClr val="003462"/>
                </a:solidFill>
                <a:effectLst/>
                <a:latin typeface="Avenir Medium" panose="02000503020000020003" pitchFamily="2" charset="0"/>
              </a:rPr>
              <a:t>From that menu, select the Way To Health Link.</a:t>
            </a:r>
          </a:p>
        </p:txBody>
      </p:sp>
      <p:sp>
        <p:nvSpPr>
          <p:cNvPr id="20" name="Oval 19">
            <a:extLst>
              <a:ext uri="{FF2B5EF4-FFF2-40B4-BE49-F238E27FC236}">
                <a16:creationId xmlns:a16="http://schemas.microsoft.com/office/drawing/2014/main" id="{9377E815-70C2-F973-96C4-10F5A309F27F}"/>
              </a:ext>
            </a:extLst>
          </p:cNvPr>
          <p:cNvSpPr/>
          <p:nvPr/>
        </p:nvSpPr>
        <p:spPr>
          <a:xfrm>
            <a:off x="7635349" y="1459041"/>
            <a:ext cx="362262" cy="362262"/>
          </a:xfrm>
          <a:prstGeom prst="ellipse">
            <a:avLst/>
          </a:prstGeom>
          <a:solidFill>
            <a:srgbClr val="0034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venir Heavy" panose="02000503020000020003" pitchFamily="2" charset="0"/>
              </a:rPr>
              <a:t>2</a:t>
            </a:r>
          </a:p>
        </p:txBody>
      </p:sp>
      <p:sp>
        <p:nvSpPr>
          <p:cNvPr id="21" name="Oval 20">
            <a:extLst>
              <a:ext uri="{FF2B5EF4-FFF2-40B4-BE49-F238E27FC236}">
                <a16:creationId xmlns:a16="http://schemas.microsoft.com/office/drawing/2014/main" id="{E5A3E5F0-BC69-600F-D798-25ED90B270AA}"/>
              </a:ext>
            </a:extLst>
          </p:cNvPr>
          <p:cNvSpPr/>
          <p:nvPr/>
        </p:nvSpPr>
        <p:spPr>
          <a:xfrm>
            <a:off x="9250367" y="2189491"/>
            <a:ext cx="362262" cy="362262"/>
          </a:xfrm>
          <a:prstGeom prst="ellipse">
            <a:avLst/>
          </a:prstGeom>
          <a:solidFill>
            <a:srgbClr val="0034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venir Heavy" panose="02000503020000020003" pitchFamily="2" charset="0"/>
              </a:rPr>
              <a:t>3</a:t>
            </a:r>
          </a:p>
        </p:txBody>
      </p:sp>
      <p:sp>
        <p:nvSpPr>
          <p:cNvPr id="22" name="Oval 21">
            <a:extLst>
              <a:ext uri="{FF2B5EF4-FFF2-40B4-BE49-F238E27FC236}">
                <a16:creationId xmlns:a16="http://schemas.microsoft.com/office/drawing/2014/main" id="{D7CE51F1-0144-D88B-0EF0-5C7B26266433}"/>
              </a:ext>
            </a:extLst>
          </p:cNvPr>
          <p:cNvSpPr/>
          <p:nvPr/>
        </p:nvSpPr>
        <p:spPr>
          <a:xfrm>
            <a:off x="2758297" y="1234764"/>
            <a:ext cx="362262" cy="362262"/>
          </a:xfrm>
          <a:prstGeom prst="ellipse">
            <a:avLst/>
          </a:prstGeom>
          <a:solidFill>
            <a:srgbClr val="0034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venir Heavy" panose="02000503020000020003" pitchFamily="2" charset="0"/>
              </a:rPr>
              <a:t>1</a:t>
            </a:r>
          </a:p>
        </p:txBody>
      </p:sp>
      <p:sp>
        <p:nvSpPr>
          <p:cNvPr id="23" name="Double Bracket 22">
            <a:extLst>
              <a:ext uri="{FF2B5EF4-FFF2-40B4-BE49-F238E27FC236}">
                <a16:creationId xmlns:a16="http://schemas.microsoft.com/office/drawing/2014/main" id="{910DB1DE-1BB8-14B0-C24A-7C21A4332E9E}"/>
              </a:ext>
            </a:extLst>
          </p:cNvPr>
          <p:cNvSpPr/>
          <p:nvPr/>
        </p:nvSpPr>
        <p:spPr>
          <a:xfrm>
            <a:off x="269507" y="972177"/>
            <a:ext cx="2097969" cy="1408446"/>
          </a:xfrm>
          <a:prstGeom prst="bracketPair">
            <a:avLst/>
          </a:prstGeom>
          <a:ln w="12700">
            <a:solidFill>
              <a:srgbClr val="00346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24AEE1D1-88A6-F102-1B9D-863A4BD3F42E}"/>
              </a:ext>
            </a:extLst>
          </p:cNvPr>
          <p:cNvCxnSpPr>
            <a:cxnSpLocks/>
          </p:cNvCxnSpPr>
          <p:nvPr/>
        </p:nvCxnSpPr>
        <p:spPr>
          <a:xfrm>
            <a:off x="2367476" y="1415895"/>
            <a:ext cx="410142" cy="0"/>
          </a:xfrm>
          <a:prstGeom prst="line">
            <a:avLst/>
          </a:prstGeom>
          <a:ln w="15875">
            <a:solidFill>
              <a:srgbClr val="003462"/>
            </a:solidFill>
          </a:ln>
        </p:spPr>
        <p:style>
          <a:lnRef idx="1">
            <a:schemeClr val="accent1"/>
          </a:lnRef>
          <a:fillRef idx="0">
            <a:schemeClr val="accent1"/>
          </a:fillRef>
          <a:effectRef idx="0">
            <a:schemeClr val="accent1"/>
          </a:effectRef>
          <a:fontRef idx="minor">
            <a:schemeClr val="tx1"/>
          </a:fontRef>
        </p:style>
      </p:cxnSp>
      <p:sp>
        <p:nvSpPr>
          <p:cNvPr id="29" name="Double Bracket 28">
            <a:extLst>
              <a:ext uri="{FF2B5EF4-FFF2-40B4-BE49-F238E27FC236}">
                <a16:creationId xmlns:a16="http://schemas.microsoft.com/office/drawing/2014/main" id="{D8E29958-EFCE-980A-3B85-0EA11B8C45DB}"/>
              </a:ext>
            </a:extLst>
          </p:cNvPr>
          <p:cNvSpPr/>
          <p:nvPr/>
        </p:nvSpPr>
        <p:spPr>
          <a:xfrm>
            <a:off x="9721480" y="972178"/>
            <a:ext cx="1348743" cy="801144"/>
          </a:xfrm>
          <a:prstGeom prst="bracketPair">
            <a:avLst/>
          </a:prstGeom>
          <a:ln w="12700">
            <a:solidFill>
              <a:srgbClr val="00346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2DD37458-3687-3DEE-659D-35F39FFD80D5}"/>
              </a:ext>
            </a:extLst>
          </p:cNvPr>
          <p:cNvCxnSpPr>
            <a:cxnSpLocks/>
          </p:cNvCxnSpPr>
          <p:nvPr/>
        </p:nvCxnSpPr>
        <p:spPr>
          <a:xfrm>
            <a:off x="9612629" y="2380623"/>
            <a:ext cx="585450" cy="0"/>
          </a:xfrm>
          <a:prstGeom prst="line">
            <a:avLst/>
          </a:prstGeom>
          <a:ln w="15875">
            <a:solidFill>
              <a:srgbClr val="003462"/>
            </a:solidFill>
          </a:ln>
        </p:spPr>
        <p:style>
          <a:lnRef idx="1">
            <a:schemeClr val="accent1"/>
          </a:lnRef>
          <a:fillRef idx="0">
            <a:schemeClr val="accent1"/>
          </a:fillRef>
          <a:effectRef idx="0">
            <a:schemeClr val="accent1"/>
          </a:effectRef>
          <a:fontRef idx="minor">
            <a:schemeClr val="tx1"/>
          </a:fontRef>
        </p:style>
      </p:cxnSp>
      <p:sp>
        <p:nvSpPr>
          <p:cNvPr id="37" name="Double Bracket 36">
            <a:extLst>
              <a:ext uri="{FF2B5EF4-FFF2-40B4-BE49-F238E27FC236}">
                <a16:creationId xmlns:a16="http://schemas.microsoft.com/office/drawing/2014/main" id="{53F80B50-9137-5ABF-B2D7-57141CDC36F2}"/>
              </a:ext>
            </a:extLst>
          </p:cNvPr>
          <p:cNvSpPr/>
          <p:nvPr/>
        </p:nvSpPr>
        <p:spPr>
          <a:xfrm>
            <a:off x="10198079" y="2115579"/>
            <a:ext cx="1665157" cy="872347"/>
          </a:xfrm>
          <a:prstGeom prst="bracketPair">
            <a:avLst/>
          </a:prstGeom>
          <a:ln w="12700">
            <a:solidFill>
              <a:srgbClr val="00346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3462"/>
              </a:solidFill>
            </a:endParaRPr>
          </a:p>
        </p:txBody>
      </p:sp>
      <p:cxnSp>
        <p:nvCxnSpPr>
          <p:cNvPr id="51" name="Elbow Connector 50">
            <a:extLst>
              <a:ext uri="{FF2B5EF4-FFF2-40B4-BE49-F238E27FC236}">
                <a16:creationId xmlns:a16="http://schemas.microsoft.com/office/drawing/2014/main" id="{453D60F7-48F8-61CA-7FEA-424FE9828D2E}"/>
              </a:ext>
            </a:extLst>
          </p:cNvPr>
          <p:cNvCxnSpPr>
            <a:cxnSpLocks/>
            <a:stCxn id="29" idx="1"/>
            <a:endCxn id="20" idx="0"/>
          </p:cNvCxnSpPr>
          <p:nvPr/>
        </p:nvCxnSpPr>
        <p:spPr>
          <a:xfrm rot="10800000" flipV="1">
            <a:off x="7816480" y="1372749"/>
            <a:ext cx="1905000" cy="86291"/>
          </a:xfrm>
          <a:prstGeom prst="bentConnector2">
            <a:avLst/>
          </a:prstGeom>
          <a:ln w="15875">
            <a:solidFill>
              <a:srgbClr val="003462"/>
            </a:solidFill>
          </a:ln>
        </p:spPr>
        <p:style>
          <a:lnRef idx="1">
            <a:schemeClr val="accent1"/>
          </a:lnRef>
          <a:fillRef idx="0">
            <a:schemeClr val="accent1"/>
          </a:fillRef>
          <a:effectRef idx="0">
            <a:schemeClr val="accent1"/>
          </a:effectRef>
          <a:fontRef idx="minor">
            <a:schemeClr val="tx1"/>
          </a:fontRef>
        </p:style>
      </p:cxnSp>
      <p:sp>
        <p:nvSpPr>
          <p:cNvPr id="2" name="Slide Number Placeholder 12">
            <a:extLst>
              <a:ext uri="{FF2B5EF4-FFF2-40B4-BE49-F238E27FC236}">
                <a16:creationId xmlns:a16="http://schemas.microsoft.com/office/drawing/2014/main" id="{88A0B600-804F-88B0-87C6-19DA2DDE29B3}"/>
              </a:ext>
            </a:extLst>
          </p:cNvPr>
          <p:cNvSpPr txBox="1">
            <a:spLocks/>
          </p:cNvSpPr>
          <p:nvPr/>
        </p:nvSpPr>
        <p:spPr>
          <a:xfrm>
            <a:off x="8826479" y="2721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12</a:t>
            </a:r>
          </a:p>
        </p:txBody>
      </p:sp>
    </p:spTree>
    <p:extLst>
      <p:ext uri="{BB962C8B-B14F-4D97-AF65-F5344CB8AC3E}">
        <p14:creationId xmlns:p14="http://schemas.microsoft.com/office/powerpoint/2010/main" val="374955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E1048A63-DCAE-84C2-F6B6-BF42987374DC}"/>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APPENDIX – </a:t>
            </a:r>
            <a:r>
              <a:rPr lang="en-US" sz="1600" b="1" spc="130" dirty="0">
                <a:solidFill>
                  <a:schemeClr val="bg1"/>
                </a:solidFill>
                <a:effectLst/>
                <a:latin typeface="Avenir Heavy" panose="02000503020000020003" pitchFamily="2" charset="0"/>
              </a:rPr>
              <a:t>FINDING &amp; </a:t>
            </a:r>
            <a:r>
              <a:rPr lang="en-US" sz="1600" spc="130" dirty="0">
                <a:solidFill>
                  <a:schemeClr val="bg1"/>
                </a:solidFill>
                <a:effectLst/>
                <a:latin typeface="Avenir Heavy" panose="02000503020000020003" pitchFamily="2" charset="0"/>
              </a:rPr>
              <a:t>REQUESTING ACCESS TO YOUR PROGRAM IN EPIC</a:t>
            </a:r>
            <a:endParaRPr lang="en-US" sz="1600" b="1" spc="130" dirty="0">
              <a:solidFill>
                <a:schemeClr val="bg1"/>
              </a:solidFill>
              <a:latin typeface="Avenir Heavy" panose="02000503020000020003" pitchFamily="2" charset="0"/>
            </a:endParaRPr>
          </a:p>
        </p:txBody>
      </p:sp>
      <p:sp>
        <p:nvSpPr>
          <p:cNvPr id="15" name="TextBox 14">
            <a:extLst>
              <a:ext uri="{FF2B5EF4-FFF2-40B4-BE49-F238E27FC236}">
                <a16:creationId xmlns:a16="http://schemas.microsoft.com/office/drawing/2014/main" id="{8584B2E7-5F7D-3365-58B0-C75E72B66884}"/>
              </a:ext>
            </a:extLst>
          </p:cNvPr>
          <p:cNvSpPr txBox="1"/>
          <p:nvPr/>
        </p:nvSpPr>
        <p:spPr>
          <a:xfrm>
            <a:off x="8907360" y="3429000"/>
            <a:ext cx="2119273" cy="1892826"/>
          </a:xfrm>
          <a:prstGeom prst="rect">
            <a:avLst/>
          </a:prstGeom>
          <a:noFill/>
        </p:spPr>
        <p:txBody>
          <a:bodyPr wrap="square" rtlCol="0">
            <a:spAutoFit/>
          </a:bodyPr>
          <a:lstStyle/>
          <a:p>
            <a:r>
              <a:rPr lang="en-US" sz="1300" dirty="0">
                <a:solidFill>
                  <a:srgbClr val="003462"/>
                </a:solidFill>
                <a:effectLst/>
                <a:latin typeface="Avenir Medium" panose="02000503020000020003" pitchFamily="2" charset="0"/>
              </a:rPr>
              <a:t>Click the Request Access button. This will send a message to the program's manager to approve request. </a:t>
            </a:r>
          </a:p>
          <a:p>
            <a:endParaRPr lang="en-US" sz="1300" dirty="0">
              <a:solidFill>
                <a:srgbClr val="003462"/>
              </a:solidFill>
              <a:effectLst/>
              <a:latin typeface="Avenir Medium" panose="02000503020000020003" pitchFamily="2" charset="0"/>
            </a:endParaRPr>
          </a:p>
          <a:p>
            <a:r>
              <a:rPr lang="en-US" sz="1300" dirty="0">
                <a:solidFill>
                  <a:srgbClr val="003462"/>
                </a:solidFill>
                <a:effectLst/>
                <a:latin typeface="Avenir Medium" panose="02000503020000020003" pitchFamily="2" charset="0"/>
              </a:rPr>
              <a:t>Until approval is granted, you will see “pending</a:t>
            </a:r>
            <a:r>
              <a:rPr lang="en-US" sz="1300" dirty="0">
                <a:solidFill>
                  <a:srgbClr val="003462"/>
                </a:solidFill>
                <a:latin typeface="Avenir Medium" panose="02000503020000020003" pitchFamily="2" charset="0"/>
              </a:rPr>
              <a:t>”</a:t>
            </a:r>
            <a:r>
              <a:rPr lang="en-US" sz="1300" dirty="0">
                <a:solidFill>
                  <a:srgbClr val="003462"/>
                </a:solidFill>
                <a:effectLst/>
                <a:latin typeface="Avenir Medium" panose="02000503020000020003" pitchFamily="2" charset="0"/>
              </a:rPr>
              <a:t> next to that program. </a:t>
            </a:r>
          </a:p>
        </p:txBody>
      </p:sp>
      <p:sp>
        <p:nvSpPr>
          <p:cNvPr id="20" name="TextBox 19">
            <a:extLst>
              <a:ext uri="{FF2B5EF4-FFF2-40B4-BE49-F238E27FC236}">
                <a16:creationId xmlns:a16="http://schemas.microsoft.com/office/drawing/2014/main" id="{9C544A60-9D39-0DBC-95F6-735A3D415679}"/>
              </a:ext>
            </a:extLst>
          </p:cNvPr>
          <p:cNvSpPr txBox="1"/>
          <p:nvPr/>
        </p:nvSpPr>
        <p:spPr>
          <a:xfrm>
            <a:off x="1251452" y="1076222"/>
            <a:ext cx="9067163" cy="307777"/>
          </a:xfrm>
          <a:prstGeom prst="rect">
            <a:avLst/>
          </a:prstGeom>
          <a:noFill/>
        </p:spPr>
        <p:txBody>
          <a:bodyPr wrap="square" rtlCol="0">
            <a:spAutoFit/>
          </a:bodyPr>
          <a:lstStyle/>
          <a:p>
            <a:r>
              <a:rPr lang="en-US" sz="1400" dirty="0">
                <a:effectLst/>
                <a:latin typeface="Avenir Medium" panose="02000503020000020003" pitchFamily="2" charset="0"/>
              </a:rPr>
              <a:t>If you are not yet listed as personnel in W2H, you will need to request access prior to enrolling patients.</a:t>
            </a:r>
            <a:endParaRPr lang="en-US" sz="1400" dirty="0">
              <a:latin typeface="Avenir Medium" panose="02000503020000020003" pitchFamily="2" charset="0"/>
            </a:endParaRPr>
          </a:p>
        </p:txBody>
      </p:sp>
      <p:sp>
        <p:nvSpPr>
          <p:cNvPr id="22" name="TextBox 21">
            <a:extLst>
              <a:ext uri="{FF2B5EF4-FFF2-40B4-BE49-F238E27FC236}">
                <a16:creationId xmlns:a16="http://schemas.microsoft.com/office/drawing/2014/main" id="{DA0C4F48-9677-F1B8-C667-BA07CBC77EF8}"/>
              </a:ext>
            </a:extLst>
          </p:cNvPr>
          <p:cNvSpPr txBox="1"/>
          <p:nvPr/>
        </p:nvSpPr>
        <p:spPr>
          <a:xfrm>
            <a:off x="1054135" y="2993969"/>
            <a:ext cx="2055366" cy="738664"/>
          </a:xfrm>
          <a:prstGeom prst="rect">
            <a:avLst/>
          </a:prstGeom>
          <a:noFill/>
        </p:spPr>
        <p:txBody>
          <a:bodyPr wrap="square" rtlCol="0">
            <a:spAutoFit/>
          </a:bodyPr>
          <a:lstStyle/>
          <a:p>
            <a:pPr algn="ctr"/>
            <a:r>
              <a:rPr lang="en-US" sz="1400" dirty="0">
                <a:solidFill>
                  <a:srgbClr val="003462"/>
                </a:solidFill>
                <a:effectLst/>
                <a:latin typeface="Avenir Medium" panose="02000503020000020003" pitchFamily="2" charset="0"/>
              </a:rPr>
              <a:t>From the embed, use the search bar to locate your program.</a:t>
            </a:r>
          </a:p>
        </p:txBody>
      </p:sp>
      <p:grpSp>
        <p:nvGrpSpPr>
          <p:cNvPr id="32" name="Group 31">
            <a:extLst>
              <a:ext uri="{FF2B5EF4-FFF2-40B4-BE49-F238E27FC236}">
                <a16:creationId xmlns:a16="http://schemas.microsoft.com/office/drawing/2014/main" id="{237651F9-08BD-1C57-8396-8203251BBCE2}"/>
              </a:ext>
            </a:extLst>
          </p:cNvPr>
          <p:cNvGrpSpPr/>
          <p:nvPr/>
        </p:nvGrpSpPr>
        <p:grpSpPr>
          <a:xfrm>
            <a:off x="3537134" y="2189910"/>
            <a:ext cx="4495800" cy="2946886"/>
            <a:chOff x="4841344" y="2310988"/>
            <a:chExt cx="3962244" cy="2597153"/>
          </a:xfrm>
        </p:grpSpPr>
        <p:pic>
          <p:nvPicPr>
            <p:cNvPr id="28" name="Picture 27" descr="A screenshot of a computer&#10;&#10;Description automatically generated">
              <a:extLst>
                <a:ext uri="{FF2B5EF4-FFF2-40B4-BE49-F238E27FC236}">
                  <a16:creationId xmlns:a16="http://schemas.microsoft.com/office/drawing/2014/main" id="{23234B76-14FD-CB5B-109A-B32196D5401B}"/>
                </a:ext>
              </a:extLst>
            </p:cNvPr>
            <p:cNvPicPr>
              <a:picLocks noChangeAspect="1"/>
            </p:cNvPicPr>
            <p:nvPr/>
          </p:nvPicPr>
          <p:blipFill rotWithShape="1">
            <a:blip r:embed="rId2"/>
            <a:srcRect l="3569" t="16826" r="2967" b="36654"/>
            <a:stretch/>
          </p:blipFill>
          <p:spPr>
            <a:xfrm>
              <a:off x="4841344" y="2310988"/>
              <a:ext cx="3962244" cy="2597153"/>
            </a:xfrm>
            <a:prstGeom prst="rect">
              <a:avLst/>
            </a:prstGeom>
          </p:spPr>
        </p:pic>
        <p:pic>
          <p:nvPicPr>
            <p:cNvPr id="29" name="Picture 28" descr="A screenshot of a computer&#10;&#10;Description automatically generated">
              <a:extLst>
                <a:ext uri="{FF2B5EF4-FFF2-40B4-BE49-F238E27FC236}">
                  <a16:creationId xmlns:a16="http://schemas.microsoft.com/office/drawing/2014/main" id="{126F3FE2-1E29-C2A8-B721-38FA9AFA4509}"/>
                </a:ext>
              </a:extLst>
            </p:cNvPr>
            <p:cNvPicPr>
              <a:picLocks noChangeAspect="1"/>
            </p:cNvPicPr>
            <p:nvPr/>
          </p:nvPicPr>
          <p:blipFill rotWithShape="1">
            <a:blip r:embed="rId2"/>
            <a:srcRect l="28923" t="45004" r="24044" b="51877"/>
            <a:stretch/>
          </p:blipFill>
          <p:spPr>
            <a:xfrm>
              <a:off x="7838860" y="3858201"/>
              <a:ext cx="574876" cy="166356"/>
            </a:xfrm>
            <a:prstGeom prst="rect">
              <a:avLst/>
            </a:prstGeom>
          </p:spPr>
        </p:pic>
        <p:pic>
          <p:nvPicPr>
            <p:cNvPr id="30" name="Picture 29" descr="A screenshot of a computer&#10;&#10;Description automatically generated">
              <a:extLst>
                <a:ext uri="{FF2B5EF4-FFF2-40B4-BE49-F238E27FC236}">
                  <a16:creationId xmlns:a16="http://schemas.microsoft.com/office/drawing/2014/main" id="{46DD53E0-38F3-833D-54A9-B0D2D6245F42}"/>
                </a:ext>
              </a:extLst>
            </p:cNvPr>
            <p:cNvPicPr>
              <a:picLocks noChangeAspect="1"/>
            </p:cNvPicPr>
            <p:nvPr/>
          </p:nvPicPr>
          <p:blipFill rotWithShape="1">
            <a:blip r:embed="rId3"/>
            <a:srcRect l="73411" t="48215" r="12759" b="47172"/>
            <a:stretch/>
          </p:blipFill>
          <p:spPr>
            <a:xfrm>
              <a:off x="7822621" y="3993455"/>
              <a:ext cx="574876" cy="166356"/>
            </a:xfrm>
            <a:prstGeom prst="rect">
              <a:avLst/>
            </a:prstGeom>
          </p:spPr>
        </p:pic>
      </p:grpSp>
      <p:sp>
        <p:nvSpPr>
          <p:cNvPr id="12" name="Oval 11">
            <a:extLst>
              <a:ext uri="{FF2B5EF4-FFF2-40B4-BE49-F238E27FC236}">
                <a16:creationId xmlns:a16="http://schemas.microsoft.com/office/drawing/2014/main" id="{4E9F7198-14FD-65B2-092A-F601FD2479BF}"/>
              </a:ext>
            </a:extLst>
          </p:cNvPr>
          <p:cNvSpPr/>
          <p:nvPr/>
        </p:nvSpPr>
        <p:spPr>
          <a:xfrm>
            <a:off x="4495800" y="3182170"/>
            <a:ext cx="362262" cy="362262"/>
          </a:xfrm>
          <a:prstGeom prst="ellipse">
            <a:avLst/>
          </a:prstGeom>
          <a:solidFill>
            <a:srgbClr val="0034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venir Heavy" panose="02000503020000020003" pitchFamily="2" charset="0"/>
              </a:rPr>
              <a:t>1</a:t>
            </a:r>
          </a:p>
        </p:txBody>
      </p:sp>
      <p:sp>
        <p:nvSpPr>
          <p:cNvPr id="33" name="Oval 32">
            <a:extLst>
              <a:ext uri="{FF2B5EF4-FFF2-40B4-BE49-F238E27FC236}">
                <a16:creationId xmlns:a16="http://schemas.microsoft.com/office/drawing/2014/main" id="{FCEE2ACB-FAB9-E91B-D932-24EFE832F860}"/>
              </a:ext>
            </a:extLst>
          </p:cNvPr>
          <p:cNvSpPr/>
          <p:nvPr/>
        </p:nvSpPr>
        <p:spPr>
          <a:xfrm>
            <a:off x="7679485" y="4098938"/>
            <a:ext cx="362262" cy="362262"/>
          </a:xfrm>
          <a:prstGeom prst="ellipse">
            <a:avLst/>
          </a:prstGeom>
          <a:solidFill>
            <a:srgbClr val="0034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venir Heavy" panose="02000503020000020003" pitchFamily="2" charset="0"/>
              </a:rPr>
              <a:t>2</a:t>
            </a:r>
          </a:p>
        </p:txBody>
      </p:sp>
      <p:cxnSp>
        <p:nvCxnSpPr>
          <p:cNvPr id="40" name="Straight Connector 39">
            <a:extLst>
              <a:ext uri="{FF2B5EF4-FFF2-40B4-BE49-F238E27FC236}">
                <a16:creationId xmlns:a16="http://schemas.microsoft.com/office/drawing/2014/main" id="{DB9FA4A8-D69E-745E-264A-BAFE1FBAB33C}"/>
              </a:ext>
            </a:extLst>
          </p:cNvPr>
          <p:cNvCxnSpPr>
            <a:cxnSpLocks/>
            <a:stCxn id="33" idx="6"/>
          </p:cNvCxnSpPr>
          <p:nvPr/>
        </p:nvCxnSpPr>
        <p:spPr>
          <a:xfrm>
            <a:off x="8041747" y="4280069"/>
            <a:ext cx="692854" cy="0"/>
          </a:xfrm>
          <a:prstGeom prst="line">
            <a:avLst/>
          </a:prstGeom>
          <a:ln w="15875">
            <a:solidFill>
              <a:srgbClr val="003462"/>
            </a:solidFill>
          </a:ln>
        </p:spPr>
        <p:style>
          <a:lnRef idx="1">
            <a:schemeClr val="accent1"/>
          </a:lnRef>
          <a:fillRef idx="0">
            <a:schemeClr val="accent1"/>
          </a:fillRef>
          <a:effectRef idx="0">
            <a:schemeClr val="accent1"/>
          </a:effectRef>
          <a:fontRef idx="minor">
            <a:schemeClr val="tx1"/>
          </a:fontRef>
        </p:style>
      </p:cxnSp>
      <p:sp>
        <p:nvSpPr>
          <p:cNvPr id="43" name="Double Bracket 42">
            <a:extLst>
              <a:ext uri="{FF2B5EF4-FFF2-40B4-BE49-F238E27FC236}">
                <a16:creationId xmlns:a16="http://schemas.microsoft.com/office/drawing/2014/main" id="{08717FE5-7C68-0D3F-DE73-11A8B42AC22A}"/>
              </a:ext>
            </a:extLst>
          </p:cNvPr>
          <p:cNvSpPr/>
          <p:nvPr/>
        </p:nvSpPr>
        <p:spPr>
          <a:xfrm>
            <a:off x="990600" y="2666055"/>
            <a:ext cx="2182437" cy="1394492"/>
          </a:xfrm>
          <a:prstGeom prst="bracketPair">
            <a:avLst/>
          </a:prstGeom>
          <a:ln w="12700">
            <a:solidFill>
              <a:srgbClr val="00346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Double Bracket 43">
            <a:extLst>
              <a:ext uri="{FF2B5EF4-FFF2-40B4-BE49-F238E27FC236}">
                <a16:creationId xmlns:a16="http://schemas.microsoft.com/office/drawing/2014/main" id="{FB25A1D1-6328-E05C-60A0-372ADBC46C4F}"/>
              </a:ext>
            </a:extLst>
          </p:cNvPr>
          <p:cNvSpPr/>
          <p:nvPr/>
        </p:nvSpPr>
        <p:spPr>
          <a:xfrm>
            <a:off x="8734601" y="3182170"/>
            <a:ext cx="2466799" cy="2386486"/>
          </a:xfrm>
          <a:prstGeom prst="bracketPair">
            <a:avLst/>
          </a:prstGeom>
          <a:ln w="12700">
            <a:solidFill>
              <a:srgbClr val="00346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A6FDFB46-6ABB-DFA9-1F62-A90BC23663E2}"/>
              </a:ext>
            </a:extLst>
          </p:cNvPr>
          <p:cNvCxnSpPr>
            <a:cxnSpLocks/>
            <a:stCxn id="43" idx="3"/>
            <a:endCxn id="12" idx="2"/>
          </p:cNvCxnSpPr>
          <p:nvPr/>
        </p:nvCxnSpPr>
        <p:spPr>
          <a:xfrm>
            <a:off x="3173037" y="3363301"/>
            <a:ext cx="1322763" cy="0"/>
          </a:xfrm>
          <a:prstGeom prst="line">
            <a:avLst/>
          </a:prstGeom>
          <a:ln w="15875">
            <a:solidFill>
              <a:srgbClr val="003462"/>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3DE3CD3E-3BFD-9CBB-F8BC-397770E6150B}"/>
              </a:ext>
            </a:extLst>
          </p:cNvPr>
          <p:cNvSpPr txBox="1"/>
          <p:nvPr/>
        </p:nvSpPr>
        <p:spPr>
          <a:xfrm>
            <a:off x="789479" y="876789"/>
            <a:ext cx="492443" cy="923330"/>
          </a:xfrm>
          <a:prstGeom prst="rect">
            <a:avLst/>
          </a:prstGeom>
          <a:noFill/>
        </p:spPr>
        <p:txBody>
          <a:bodyPr wrap="none" rtlCol="0">
            <a:spAutoFit/>
          </a:bodyPr>
          <a:lstStyle/>
          <a:p>
            <a:r>
              <a:rPr lang="en-US" sz="5400" dirty="0">
                <a:solidFill>
                  <a:srgbClr val="C00000"/>
                </a:solidFill>
                <a:latin typeface="Avenir Book" panose="02000503020000020003" pitchFamily="2" charset="0"/>
              </a:rPr>
              <a:t>*</a:t>
            </a:r>
          </a:p>
        </p:txBody>
      </p:sp>
      <p:sp>
        <p:nvSpPr>
          <p:cNvPr id="2" name="Slide Number Placeholder 12">
            <a:extLst>
              <a:ext uri="{FF2B5EF4-FFF2-40B4-BE49-F238E27FC236}">
                <a16:creationId xmlns:a16="http://schemas.microsoft.com/office/drawing/2014/main" id="{976356DD-C9E9-8748-1FE0-E611C1514222}"/>
              </a:ext>
            </a:extLst>
          </p:cNvPr>
          <p:cNvSpPr txBox="1">
            <a:spLocks/>
          </p:cNvSpPr>
          <p:nvPr/>
        </p:nvSpPr>
        <p:spPr>
          <a:xfrm>
            <a:off x="8826479" y="2721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13</a:t>
            </a:r>
          </a:p>
        </p:txBody>
      </p:sp>
    </p:spTree>
    <p:extLst>
      <p:ext uri="{BB962C8B-B14F-4D97-AF65-F5344CB8AC3E}">
        <p14:creationId xmlns:p14="http://schemas.microsoft.com/office/powerpoint/2010/main" val="329866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FC2FC1E1-20DF-52C1-2733-5D8C0EA372E6}"/>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rgbClr val="FFFFFF"/>
                </a:solidFill>
                <a:latin typeface="Avenir Heavy" panose="02000503020000020003" pitchFamily="2" charset="0"/>
              </a:rPr>
              <a:t> TABLE OF CONTENTS</a:t>
            </a:r>
            <a:endParaRPr lang="en-US" sz="1600" b="1" spc="130" dirty="0">
              <a:solidFill>
                <a:schemeClr val="bg1"/>
              </a:solidFill>
              <a:latin typeface="Avenir Heavy" panose="02000503020000020003" pitchFamily="2" charset="0"/>
            </a:endParaRPr>
          </a:p>
        </p:txBody>
      </p:sp>
      <p:sp>
        <p:nvSpPr>
          <p:cNvPr id="9" name="Content Placeholder 2">
            <a:extLst>
              <a:ext uri="{FF2B5EF4-FFF2-40B4-BE49-F238E27FC236}">
                <a16:creationId xmlns:a16="http://schemas.microsoft.com/office/drawing/2014/main" id="{3D61AF7C-C44A-4D90-A908-16D650577D5C}"/>
              </a:ext>
            </a:extLst>
          </p:cNvPr>
          <p:cNvSpPr txBox="1">
            <a:spLocks/>
          </p:cNvSpPr>
          <p:nvPr/>
        </p:nvSpPr>
        <p:spPr>
          <a:xfrm>
            <a:off x="990600" y="1068903"/>
            <a:ext cx="5552442" cy="472019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sz="1600" dirty="0">
                <a:latin typeface="Avenir Heavy" panose="02000503020000020003" pitchFamily="2" charset="0"/>
                <a:hlinkClick r:id="" action="ppaction://hlinkshowjump?jump=nextslide"/>
              </a:rPr>
              <a:t>Outcomes</a:t>
            </a:r>
            <a:r>
              <a:rPr lang="en-US" sz="1600" dirty="0">
                <a:latin typeface="Avenir Heavy" panose="02000503020000020003" pitchFamily="2" charset="0"/>
              </a:rPr>
              <a:t> – </a:t>
            </a:r>
            <a:r>
              <a:rPr lang="en-US" sz="1600" dirty="0">
                <a:latin typeface="Avenir Medium" panose="02000503020000020003" pitchFamily="2" charset="0"/>
              </a:rPr>
              <a:t>pg. 2</a:t>
            </a:r>
          </a:p>
          <a:p>
            <a:pPr marL="0" indent="0">
              <a:lnSpc>
                <a:spcPct val="150000"/>
              </a:lnSpc>
              <a:buNone/>
            </a:pPr>
            <a:r>
              <a:rPr lang="en-US" sz="1600" b="1" dirty="0">
                <a:latin typeface="Avenir Medium" panose="02000503020000020003" pitchFamily="2" charset="0"/>
                <a:hlinkClick r:id="rId2" action="ppaction://hlinksldjump"/>
              </a:rPr>
              <a:t>Devices</a:t>
            </a:r>
            <a:r>
              <a:rPr lang="en-US" sz="1600" dirty="0">
                <a:latin typeface="Avenir Medium" panose="02000503020000020003" pitchFamily="2" charset="0"/>
              </a:rPr>
              <a:t> </a:t>
            </a:r>
            <a:r>
              <a:rPr lang="en-US" sz="1600" dirty="0">
                <a:latin typeface="Avenir Heavy" panose="02000503020000020003" pitchFamily="2" charset="0"/>
              </a:rPr>
              <a:t>– </a:t>
            </a:r>
            <a:r>
              <a:rPr lang="en-US" sz="1600" dirty="0">
                <a:latin typeface="Avenir Medium" panose="02000503020000020003" pitchFamily="2" charset="0"/>
              </a:rPr>
              <a:t>pg. 3</a:t>
            </a:r>
          </a:p>
          <a:p>
            <a:pPr marL="0" indent="0">
              <a:lnSpc>
                <a:spcPct val="150000"/>
              </a:lnSpc>
              <a:buNone/>
            </a:pPr>
            <a:r>
              <a:rPr lang="en-US" sz="1600" dirty="0">
                <a:latin typeface="Avenir Heavy" panose="02000503020000020003" pitchFamily="2" charset="0"/>
                <a:hlinkClick r:id="rId3" action="ppaction://hlinksldjump"/>
              </a:rPr>
              <a:t>Introduction  to Conversations</a:t>
            </a:r>
            <a:r>
              <a:rPr lang="en-US" sz="1600" dirty="0">
                <a:latin typeface="Avenir Heavy" panose="02000503020000020003" pitchFamily="2" charset="0"/>
              </a:rPr>
              <a:t> </a:t>
            </a:r>
            <a:r>
              <a:rPr lang="en-US" sz="1600" dirty="0">
                <a:latin typeface="Avenir Medium" panose="02000503020000020003" pitchFamily="2" charset="0"/>
              </a:rPr>
              <a:t>– pg. 4</a:t>
            </a:r>
          </a:p>
          <a:p>
            <a:pPr marL="0" indent="0">
              <a:lnSpc>
                <a:spcPct val="150000"/>
              </a:lnSpc>
              <a:buNone/>
            </a:pPr>
            <a:r>
              <a:rPr lang="en-US" sz="1600" dirty="0">
                <a:latin typeface="Avenir Heavy" panose="02000503020000020003" pitchFamily="2" charset="0"/>
                <a:hlinkClick r:id="rId4" action="ppaction://hlinksldjump"/>
              </a:rPr>
              <a:t>Conversation Examples</a:t>
            </a:r>
            <a:r>
              <a:rPr lang="en-US" sz="1600" dirty="0">
                <a:latin typeface="Avenir Heavy" panose="02000503020000020003" pitchFamily="2" charset="0"/>
              </a:rPr>
              <a:t> </a:t>
            </a:r>
            <a:r>
              <a:rPr lang="en-US" sz="1600" dirty="0">
                <a:latin typeface="Avenir Medium" panose="02000503020000020003" pitchFamily="2" charset="0"/>
              </a:rPr>
              <a:t>– pg. 5</a:t>
            </a:r>
          </a:p>
          <a:p>
            <a:pPr marL="0" indent="0">
              <a:lnSpc>
                <a:spcPct val="150000"/>
              </a:lnSpc>
              <a:buFont typeface="Arial" panose="020B0604020202020204" pitchFamily="34" charset="0"/>
              <a:buNone/>
            </a:pPr>
            <a:r>
              <a:rPr lang="en-US" sz="1600" dirty="0">
                <a:latin typeface="Avenir Heavy" panose="02000503020000020003" pitchFamily="2" charset="0"/>
                <a:hlinkClick r:id="rId5" action="ppaction://hlinksldjump"/>
              </a:rPr>
              <a:t>Incidents</a:t>
            </a:r>
            <a:r>
              <a:rPr lang="en-US" sz="1600" dirty="0">
                <a:latin typeface="Avenir Heavy" panose="02000503020000020003" pitchFamily="2" charset="0"/>
              </a:rPr>
              <a:t> </a:t>
            </a:r>
            <a:r>
              <a:rPr lang="en-US" sz="1600" dirty="0">
                <a:latin typeface="Avenir Medium" panose="02000503020000020003" pitchFamily="2" charset="0"/>
              </a:rPr>
              <a:t>– pg. 6</a:t>
            </a:r>
          </a:p>
          <a:p>
            <a:pPr marL="0" indent="0">
              <a:lnSpc>
                <a:spcPct val="150000"/>
              </a:lnSpc>
              <a:buNone/>
            </a:pPr>
            <a:r>
              <a:rPr lang="en-US" sz="1600" dirty="0">
                <a:latin typeface="Avenir Heavy" panose="02000503020000020003" pitchFamily="2" charset="0"/>
                <a:hlinkClick r:id="rId6" action="ppaction://hlinksldjump"/>
              </a:rPr>
              <a:t>Keywords</a:t>
            </a:r>
            <a:r>
              <a:rPr lang="en-US" sz="1600" dirty="0">
                <a:latin typeface="Avenir Heavy" panose="02000503020000020003" pitchFamily="2" charset="0"/>
              </a:rPr>
              <a:t> </a:t>
            </a:r>
            <a:r>
              <a:rPr lang="en-US" sz="1600" dirty="0">
                <a:latin typeface="Avenir Medium" panose="02000503020000020003" pitchFamily="2" charset="0"/>
              </a:rPr>
              <a:t>– pg. 7</a:t>
            </a:r>
            <a:endParaRPr lang="en-US" sz="1600" dirty="0">
              <a:latin typeface="Avenir Heavy" panose="02000503020000020003" pitchFamily="2" charset="0"/>
            </a:endParaRPr>
          </a:p>
          <a:p>
            <a:pPr marL="0" indent="0">
              <a:lnSpc>
                <a:spcPct val="150000"/>
              </a:lnSpc>
              <a:buFont typeface="Arial" panose="020B0604020202020204" pitchFamily="34" charset="0"/>
              <a:buNone/>
            </a:pPr>
            <a:r>
              <a:rPr lang="en-US" sz="1600" dirty="0">
                <a:latin typeface="Avenir Heavy" panose="02000503020000020003" pitchFamily="2" charset="0"/>
                <a:hlinkClick r:id="rId7" action="ppaction://hlinksldjump"/>
              </a:rPr>
              <a:t>Personnel</a:t>
            </a:r>
            <a:r>
              <a:rPr lang="en-US" sz="1600" dirty="0">
                <a:latin typeface="Avenir Heavy" panose="02000503020000020003" pitchFamily="2" charset="0"/>
              </a:rPr>
              <a:t> </a:t>
            </a:r>
            <a:r>
              <a:rPr lang="en-US" sz="1600" dirty="0">
                <a:latin typeface="Avenir Medium" panose="02000503020000020003" pitchFamily="2" charset="0"/>
              </a:rPr>
              <a:t>– pg. 8</a:t>
            </a:r>
          </a:p>
          <a:p>
            <a:pPr marL="0" indent="0">
              <a:lnSpc>
                <a:spcPct val="150000"/>
              </a:lnSpc>
              <a:buFont typeface="Arial" panose="020B0604020202020204" pitchFamily="34" charset="0"/>
              <a:buNone/>
            </a:pPr>
            <a:br>
              <a:rPr lang="en-US" sz="1600" b="1" dirty="0">
                <a:latin typeface="Avenir Medium" panose="02000503020000020003" pitchFamily="2" charset="0"/>
              </a:rPr>
            </a:br>
            <a:r>
              <a:rPr lang="en-US" sz="1600" b="1" dirty="0">
                <a:latin typeface="Avenir Medium" panose="02000503020000020003" pitchFamily="2" charset="0"/>
              </a:rPr>
              <a:t>APPENDIX</a:t>
            </a:r>
          </a:p>
          <a:p>
            <a:pPr marL="0" indent="0">
              <a:lnSpc>
                <a:spcPct val="150000"/>
              </a:lnSpc>
              <a:buFont typeface="Arial" panose="020B0604020202020204" pitchFamily="34" charset="0"/>
              <a:buNone/>
            </a:pPr>
            <a:r>
              <a:rPr lang="en-US" sz="1600" b="1" dirty="0">
                <a:latin typeface="Avenir Heavy" panose="02000503020000020003" pitchFamily="2" charset="0"/>
                <a:hlinkClick r:id="rId8" action="ppaction://hlinksldjump"/>
              </a:rPr>
              <a:t>Best Practices</a:t>
            </a:r>
            <a:r>
              <a:rPr lang="en-US" sz="1600" dirty="0">
                <a:latin typeface="Avenir Medium" panose="02000503020000020003" pitchFamily="2" charset="0"/>
              </a:rPr>
              <a:t> – pg.9– 10</a:t>
            </a:r>
          </a:p>
          <a:p>
            <a:pPr marL="0" indent="0">
              <a:lnSpc>
                <a:spcPct val="150000"/>
              </a:lnSpc>
              <a:buNone/>
            </a:pPr>
            <a:r>
              <a:rPr lang="en-US" sz="1600" b="1" dirty="0">
                <a:latin typeface="Avenir Medium" panose="02000503020000020003" pitchFamily="2" charset="0"/>
                <a:hlinkClick r:id="rId9" action="ppaction://hlinksldjump"/>
              </a:rPr>
              <a:t>Example Conversation</a:t>
            </a:r>
            <a:r>
              <a:rPr lang="en-US" sz="1600" b="1" dirty="0">
                <a:latin typeface="Avenir Medium" panose="02000503020000020003" pitchFamily="2" charset="0"/>
              </a:rPr>
              <a:t> </a:t>
            </a:r>
            <a:r>
              <a:rPr lang="en-US" sz="1600" dirty="0">
                <a:latin typeface="Avenir Medium" panose="02000503020000020003" pitchFamily="2" charset="0"/>
              </a:rPr>
              <a:t>–</a:t>
            </a:r>
            <a:r>
              <a:rPr lang="en-US" sz="1600" b="1" dirty="0">
                <a:latin typeface="Avenir Medium" panose="02000503020000020003" pitchFamily="2" charset="0"/>
              </a:rPr>
              <a:t> </a:t>
            </a:r>
            <a:r>
              <a:rPr lang="en-US" sz="1600" dirty="0">
                <a:latin typeface="Avenir Medium" panose="02000503020000020003" pitchFamily="2" charset="0"/>
              </a:rPr>
              <a:t>pg. 11</a:t>
            </a:r>
          </a:p>
          <a:p>
            <a:pPr marL="0" indent="0">
              <a:lnSpc>
                <a:spcPct val="150000"/>
              </a:lnSpc>
              <a:buFont typeface="Arial" panose="020B0604020202020204" pitchFamily="34" charset="0"/>
              <a:buNone/>
            </a:pPr>
            <a:r>
              <a:rPr lang="en-US" sz="1600" b="1" dirty="0">
                <a:latin typeface="Avenir Heavy" panose="02000503020000020003" pitchFamily="2" charset="0"/>
                <a:hlinkClick r:id="rId10" action="ppaction://hlinksldjump"/>
              </a:rPr>
              <a:t>Tip Sheets for Staff</a:t>
            </a:r>
            <a:r>
              <a:rPr lang="en-US" sz="1600" b="1" dirty="0">
                <a:latin typeface="Avenir Heavy" panose="02000503020000020003" pitchFamily="2" charset="0"/>
              </a:rPr>
              <a:t> </a:t>
            </a:r>
            <a:r>
              <a:rPr lang="en-US" sz="1600" dirty="0">
                <a:latin typeface="Avenir Medium" panose="02000503020000020003" pitchFamily="2" charset="0"/>
              </a:rPr>
              <a:t>– pg. 12 – 13</a:t>
            </a:r>
          </a:p>
        </p:txBody>
      </p:sp>
      <p:sp>
        <p:nvSpPr>
          <p:cNvPr id="13" name="Slide Number Placeholder 12">
            <a:extLst>
              <a:ext uri="{FF2B5EF4-FFF2-40B4-BE49-F238E27FC236}">
                <a16:creationId xmlns:a16="http://schemas.microsoft.com/office/drawing/2014/main" id="{078C07C4-E417-4F3F-F5DE-F0518C3DA5ED}"/>
              </a:ext>
            </a:extLst>
          </p:cNvPr>
          <p:cNvSpPr>
            <a:spLocks noGrp="1"/>
          </p:cNvSpPr>
          <p:nvPr>
            <p:ph type="sldNum" sz="quarter" idx="12"/>
          </p:nvPr>
        </p:nvSpPr>
        <p:spPr>
          <a:xfrm>
            <a:off x="8763000" y="22199"/>
            <a:ext cx="2743200" cy="365125"/>
          </a:xfrm>
        </p:spPr>
        <p:txBody>
          <a:bodyPr/>
          <a:lstStyle/>
          <a:p>
            <a:r>
              <a:rPr lang="en-US" sz="1400" b="1" dirty="0">
                <a:solidFill>
                  <a:schemeClr val="bg1"/>
                </a:solidFill>
                <a:latin typeface="Avenir Heavy" panose="02000503020000020003" pitchFamily="2" charset="0"/>
              </a:rPr>
              <a:t>1</a:t>
            </a:r>
          </a:p>
        </p:txBody>
      </p:sp>
    </p:spTree>
    <p:extLst>
      <p:ext uri="{BB962C8B-B14F-4D97-AF65-F5344CB8AC3E}">
        <p14:creationId xmlns:p14="http://schemas.microsoft.com/office/powerpoint/2010/main" val="366228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19E0A3C5-17B3-23AE-5308-2744A79C63AB}"/>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OUTCOMES</a:t>
            </a:r>
            <a:endParaRPr lang="en-US" sz="1600" b="1" spc="130" dirty="0">
              <a:solidFill>
                <a:schemeClr val="bg1"/>
              </a:solidFill>
              <a:latin typeface="Avenir Heavy" panose="02000503020000020003" pitchFamily="2" charset="0"/>
            </a:endParaRPr>
          </a:p>
        </p:txBody>
      </p:sp>
      <p:sp>
        <p:nvSpPr>
          <p:cNvPr id="7" name="TextBox 6">
            <a:extLst>
              <a:ext uri="{FF2B5EF4-FFF2-40B4-BE49-F238E27FC236}">
                <a16:creationId xmlns:a16="http://schemas.microsoft.com/office/drawing/2014/main" id="{868D4704-6AFC-2FBF-9DB3-62F505156136}"/>
              </a:ext>
            </a:extLst>
          </p:cNvPr>
          <p:cNvSpPr txBox="1"/>
          <p:nvPr/>
        </p:nvSpPr>
        <p:spPr>
          <a:xfrm>
            <a:off x="1019082" y="838200"/>
            <a:ext cx="10153836" cy="584775"/>
          </a:xfrm>
          <a:prstGeom prst="rect">
            <a:avLst/>
          </a:prstGeom>
          <a:noFill/>
        </p:spPr>
        <p:txBody>
          <a:bodyPr wrap="square" rtlCol="0">
            <a:spAutoFit/>
          </a:bodyPr>
          <a:lstStyle/>
          <a:p>
            <a:r>
              <a:rPr lang="en-US" sz="1600" dirty="0">
                <a:effectLst/>
                <a:latin typeface="Avenir Heavy" panose="02000503020000020003" pitchFamily="2" charset="0"/>
              </a:rPr>
              <a:t>What are the three top aims or desired outcomes for this program? What do you hope to achieve for your patients and staff?  We’ve included an example </a:t>
            </a:r>
            <a:r>
              <a:rPr lang="en-US" sz="1600" dirty="0">
                <a:latin typeface="Avenir Heavy" panose="02000503020000020003" pitchFamily="2" charset="0"/>
              </a:rPr>
              <a:t>below in grey.</a:t>
            </a:r>
            <a:endParaRPr lang="en-US" sz="1600" dirty="0">
              <a:effectLst/>
              <a:latin typeface="Avenir Heavy" panose="02000503020000020003" pitchFamily="2" charset="0"/>
            </a:endParaRPr>
          </a:p>
        </p:txBody>
      </p:sp>
      <p:graphicFrame>
        <p:nvGraphicFramePr>
          <p:cNvPr id="3" name="Table 3">
            <a:extLst>
              <a:ext uri="{FF2B5EF4-FFF2-40B4-BE49-F238E27FC236}">
                <a16:creationId xmlns:a16="http://schemas.microsoft.com/office/drawing/2014/main" id="{081FE1D9-1F97-CE4E-F26D-E2D058F925DB}"/>
              </a:ext>
            </a:extLst>
          </p:cNvPr>
          <p:cNvGraphicFramePr>
            <a:graphicFrameLocks noGrp="1"/>
          </p:cNvGraphicFramePr>
          <p:nvPr>
            <p:extLst>
              <p:ext uri="{D42A27DB-BD31-4B8C-83A1-F6EECF244321}">
                <p14:modId xmlns:p14="http://schemas.microsoft.com/office/powerpoint/2010/main" val="4287909526"/>
              </p:ext>
            </p:extLst>
          </p:nvPr>
        </p:nvGraphicFramePr>
        <p:xfrm>
          <a:off x="1081041" y="1600200"/>
          <a:ext cx="10029918" cy="4663614"/>
        </p:xfrm>
        <a:graphic>
          <a:graphicData uri="http://schemas.openxmlformats.org/drawingml/2006/table">
            <a:tbl>
              <a:tblPr firstRow="1" bandRow="1">
                <a:tableStyleId>{5C22544A-7EE6-4342-B048-85BDC9FD1C3A}</a:tableStyleId>
              </a:tblPr>
              <a:tblGrid>
                <a:gridCol w="3263394">
                  <a:extLst>
                    <a:ext uri="{9D8B030D-6E8A-4147-A177-3AD203B41FA5}">
                      <a16:colId xmlns:a16="http://schemas.microsoft.com/office/drawing/2014/main" val="1368446658"/>
                    </a:ext>
                  </a:extLst>
                </a:gridCol>
                <a:gridCol w="3566124">
                  <a:extLst>
                    <a:ext uri="{9D8B030D-6E8A-4147-A177-3AD203B41FA5}">
                      <a16:colId xmlns:a16="http://schemas.microsoft.com/office/drawing/2014/main" val="2408891544"/>
                    </a:ext>
                  </a:extLst>
                </a:gridCol>
                <a:gridCol w="3200400">
                  <a:extLst>
                    <a:ext uri="{9D8B030D-6E8A-4147-A177-3AD203B41FA5}">
                      <a16:colId xmlns:a16="http://schemas.microsoft.com/office/drawing/2014/main" val="2980226709"/>
                    </a:ext>
                  </a:extLst>
                </a:gridCol>
              </a:tblGrid>
              <a:tr h="0">
                <a:tc>
                  <a:txBody>
                    <a:bodyPr/>
                    <a:lstStyle/>
                    <a:p>
                      <a:pPr algn="ctr"/>
                      <a:br>
                        <a:rPr lang="en-US" sz="1400" b="1" i="0" dirty="0">
                          <a:solidFill>
                            <a:schemeClr val="tx1"/>
                          </a:solidFill>
                          <a:latin typeface="Avenir Heavy" panose="02000503020000020003" pitchFamily="2" charset="0"/>
                        </a:rPr>
                      </a:br>
                      <a:r>
                        <a:rPr lang="en-US" sz="1400" b="1" i="0" dirty="0">
                          <a:solidFill>
                            <a:schemeClr val="tx1"/>
                          </a:solidFill>
                          <a:latin typeface="Avenir Heavy" panose="02000503020000020003" pitchFamily="2" charset="0"/>
                        </a:rPr>
                        <a:t>Problem Statement</a:t>
                      </a:r>
                    </a:p>
                    <a:p>
                      <a:pPr algn="ctr"/>
                      <a:r>
                        <a:rPr lang="en-US" sz="1200" b="0" i="0" dirty="0">
                          <a:solidFill>
                            <a:schemeClr val="tx1"/>
                          </a:solidFill>
                          <a:latin typeface="Avenir Heavy" panose="02000503020000020003" pitchFamily="2" charset="0"/>
                        </a:rPr>
                        <a:t>What issue do you want to change?</a:t>
                      </a:r>
                    </a:p>
                    <a:p>
                      <a:pPr algn="l"/>
                      <a:endParaRPr lang="en-US" sz="1400" b="1" i="0" dirty="0">
                        <a:solidFill>
                          <a:schemeClr val="tx1"/>
                        </a:solidFill>
                        <a:latin typeface="Avenir Heavy" panose="02000503020000020003"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0" dirty="0">
                          <a:solidFill>
                            <a:schemeClr val="tx1"/>
                          </a:solidFill>
                          <a:latin typeface="Avenir Heavy" panose="02000503020000020003" pitchFamily="2" charset="0"/>
                        </a:rPr>
                        <a:t> </a:t>
                      </a:r>
                    </a:p>
                    <a:p>
                      <a:pPr algn="ctr"/>
                      <a:r>
                        <a:rPr lang="en-US" sz="1400" b="1" i="0" dirty="0">
                          <a:solidFill>
                            <a:schemeClr val="tx1"/>
                          </a:solidFill>
                          <a:latin typeface="Avenir Heavy" panose="02000503020000020003" pitchFamily="2" charset="0"/>
                        </a:rPr>
                        <a:t>Desired Change</a:t>
                      </a:r>
                      <a:br>
                        <a:rPr lang="en-US" sz="1400" b="1" i="0" dirty="0">
                          <a:solidFill>
                            <a:schemeClr val="tx1"/>
                          </a:solidFill>
                          <a:latin typeface="Avenir Heavy" panose="02000503020000020003" pitchFamily="2" charset="0"/>
                        </a:rPr>
                      </a:br>
                      <a:r>
                        <a:rPr lang="en-US" sz="1200" b="1" i="0" dirty="0">
                          <a:solidFill>
                            <a:schemeClr val="tx1"/>
                          </a:solidFill>
                          <a:latin typeface="Avenir Heavy" panose="02000503020000020003" pitchFamily="2" charset="0"/>
                        </a:rPr>
                        <a:t>What outcome(s) do you desire to 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solidFill>
                          <a:schemeClr val="tx1"/>
                        </a:solidFill>
                        <a:latin typeface="Avenir Heavy" panose="02000503020000020003" pitchFamily="2" charset="0"/>
                      </a:endParaRPr>
                    </a:p>
                    <a:p>
                      <a:pPr algn="ctr"/>
                      <a:r>
                        <a:rPr lang="en-US" sz="1400" b="1" i="0" dirty="0">
                          <a:solidFill>
                            <a:schemeClr val="tx1"/>
                          </a:solidFill>
                          <a:latin typeface="Avenir Heavy" panose="02000503020000020003" pitchFamily="2" charset="0"/>
                        </a:rPr>
                        <a:t>Metrics</a:t>
                      </a:r>
                      <a:br>
                        <a:rPr lang="en-US" sz="1400" b="1" i="0" dirty="0">
                          <a:solidFill>
                            <a:schemeClr val="tx1"/>
                          </a:solidFill>
                          <a:latin typeface="Avenir Heavy" panose="02000503020000020003" pitchFamily="2" charset="0"/>
                        </a:rPr>
                      </a:br>
                      <a:r>
                        <a:rPr lang="en-US" sz="1200" b="1" i="0" dirty="0">
                          <a:solidFill>
                            <a:schemeClr val="tx1"/>
                          </a:solidFill>
                          <a:latin typeface="Avenir Heavy" panose="02000503020000020003" pitchFamily="2" charset="0"/>
                        </a:rPr>
                        <a:t>How will success be measured?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427041"/>
                  </a:ext>
                </a:extLst>
              </a:tr>
              <a:tr h="244187">
                <a:tc>
                  <a:txBody>
                    <a:bodyPr/>
                    <a:lstStyle/>
                    <a:p>
                      <a:r>
                        <a:rPr lang="en-US" sz="1200" i="1" dirty="0">
                          <a:solidFill>
                            <a:schemeClr val="tx1">
                              <a:lumMod val="50000"/>
                              <a:lumOff val="50000"/>
                            </a:schemeClr>
                          </a:solidFill>
                          <a:effectLst/>
                          <a:latin typeface="Avenir Medium" panose="02000503020000020003" pitchFamily="2" charset="0"/>
                        </a:rPr>
                        <a:t>Only 30% of eligible patients are scheduling mammogram screenings.</a:t>
                      </a:r>
                      <a:endParaRPr lang="en-US" sz="1200" b="1" i="1" dirty="0">
                        <a:solidFill>
                          <a:schemeClr val="bg2">
                            <a:lumMod val="75000"/>
                          </a:schemeClr>
                        </a:solidFill>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dirty="0">
                        <a:solidFill>
                          <a:schemeClr val="tx1">
                            <a:lumMod val="50000"/>
                            <a:lumOff val="50000"/>
                          </a:schemeClr>
                        </a:solidFill>
                        <a:effectLst/>
                        <a:latin typeface="Avenir Medium" panose="02000503020000020003"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lumMod val="50000"/>
                              <a:lumOff val="50000"/>
                            </a:schemeClr>
                          </a:solidFill>
                          <a:effectLst/>
                          <a:latin typeface="Avenir Medium" panose="02000503020000020003" pitchFamily="2" charset="0"/>
                        </a:rPr>
                        <a:t>Increase uptake of screening mammograms among eligible patients.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lumMod val="50000"/>
                              <a:lumOff val="50000"/>
                            </a:schemeClr>
                          </a:solidFill>
                          <a:effectLst/>
                          <a:latin typeface="Avenir Medium" panose="02000503020000020003" pitchFamily="2" charset="0"/>
                        </a:rPr>
                        <a:t>Number of mammogram appointments created and attended</a:t>
                      </a:r>
                      <a:r>
                        <a:rPr lang="en-US" sz="1200" i="0" dirty="0">
                          <a:solidFill>
                            <a:schemeClr val="tx1">
                              <a:lumMod val="50000"/>
                              <a:lumOff val="50000"/>
                            </a:schemeClr>
                          </a:solidFill>
                          <a:effectLst/>
                          <a:latin typeface="Avenir Medium" panose="02000503020000020003" pitchFamily="2"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708710"/>
                  </a:ext>
                </a:extLst>
              </a:tr>
              <a:tr h="610274">
                <a:tc>
                  <a:txBody>
                    <a:bodyPr/>
                    <a:lstStyle/>
                    <a:p>
                      <a:endParaRPr lang="en-US" b="1" i="0" dirty="0">
                        <a:latin typeface="Avenir Medium" panose="02000503020000020003" pitchFamily="2" charset="0"/>
                      </a:endParaRPr>
                    </a:p>
                    <a:p>
                      <a:endParaRPr lang="en-US" b="1" i="0" dirty="0">
                        <a:latin typeface="Avenir Medium" panose="02000503020000020003" pitchFamily="2" charset="0"/>
                      </a:endParaRPr>
                    </a:p>
                    <a:p>
                      <a:endParaRPr lang="en-US" b="1" i="0" dirty="0">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26793"/>
                  </a:ext>
                </a:extLst>
              </a:tr>
              <a:tr h="975447">
                <a:tc>
                  <a:txBody>
                    <a:bodyPr/>
                    <a:lstStyle/>
                    <a:p>
                      <a:endParaRPr lang="en-US" b="1" i="0" dirty="0">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0580834"/>
                  </a:ext>
                </a:extLst>
              </a:tr>
              <a:tr h="975447">
                <a:tc>
                  <a:txBody>
                    <a:bodyPr/>
                    <a:lstStyle/>
                    <a:p>
                      <a:endParaRPr lang="en-US" b="1" i="0" dirty="0">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8493900"/>
                  </a:ext>
                </a:extLst>
              </a:tr>
            </a:tbl>
          </a:graphicData>
        </a:graphic>
      </p:graphicFrame>
      <p:sp>
        <p:nvSpPr>
          <p:cNvPr id="2" name="Slide Number Placeholder 12">
            <a:extLst>
              <a:ext uri="{FF2B5EF4-FFF2-40B4-BE49-F238E27FC236}">
                <a16:creationId xmlns:a16="http://schemas.microsoft.com/office/drawing/2014/main" id="{4C334038-9BF9-4850-D0C2-3836B964117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2</a:t>
            </a:r>
          </a:p>
        </p:txBody>
      </p:sp>
    </p:spTree>
    <p:extLst>
      <p:ext uri="{BB962C8B-B14F-4D97-AF65-F5344CB8AC3E}">
        <p14:creationId xmlns:p14="http://schemas.microsoft.com/office/powerpoint/2010/main" val="49378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19E0A3C5-17B3-23AE-5308-2744A79C63AB}"/>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DEVICES</a:t>
            </a:r>
            <a:endParaRPr lang="en-US" sz="1600" b="1" spc="130" dirty="0">
              <a:solidFill>
                <a:schemeClr val="bg1"/>
              </a:solidFill>
              <a:latin typeface="Avenir Heavy" panose="02000503020000020003" pitchFamily="2" charset="0"/>
            </a:endParaRPr>
          </a:p>
        </p:txBody>
      </p:sp>
      <p:sp>
        <p:nvSpPr>
          <p:cNvPr id="7" name="TextBox 6">
            <a:extLst>
              <a:ext uri="{FF2B5EF4-FFF2-40B4-BE49-F238E27FC236}">
                <a16:creationId xmlns:a16="http://schemas.microsoft.com/office/drawing/2014/main" id="{868D4704-6AFC-2FBF-9DB3-62F505156136}"/>
              </a:ext>
            </a:extLst>
          </p:cNvPr>
          <p:cNvSpPr txBox="1"/>
          <p:nvPr/>
        </p:nvSpPr>
        <p:spPr>
          <a:xfrm>
            <a:off x="1019082" y="838200"/>
            <a:ext cx="10153836" cy="553998"/>
          </a:xfrm>
          <a:prstGeom prst="rect">
            <a:avLst/>
          </a:prstGeom>
          <a:noFill/>
        </p:spPr>
        <p:txBody>
          <a:bodyPr wrap="square" rtlCol="0">
            <a:spAutoFit/>
          </a:bodyPr>
          <a:lstStyle/>
          <a:p>
            <a:pPr marL="0" marR="0">
              <a:spcBef>
                <a:spcPts val="200"/>
              </a:spcBef>
              <a:spcAft>
                <a:spcPts val="0"/>
              </a:spcAft>
            </a:pPr>
            <a:r>
              <a:rPr lang="en-US" sz="1800" b="1" dirty="0">
                <a:solidFill>
                  <a:srgbClr val="000000"/>
                </a:solidFill>
                <a:effectLst/>
                <a:latin typeface="Avenir Heavy" panose="02000503020000020003" pitchFamily="2" charset="0"/>
                <a:ea typeface="MS Gothic" panose="020B0609070205080204" pitchFamily="49" charset="-128"/>
                <a:cs typeface="Times New Roman" panose="02020603050405020304" pitchFamily="18" charset="0"/>
              </a:rPr>
              <a:t>Programs can use devices to collect data (i.e., BP Cuffs, pill bottle, etc.).</a:t>
            </a:r>
            <a:endParaRPr lang="en-US" sz="1800" b="1" dirty="0">
              <a:solidFill>
                <a:srgbClr val="2E74B5"/>
              </a:solidFill>
              <a:effectLst/>
              <a:latin typeface="Avenir Heavy" panose="02000503020000020003" pitchFamily="2" charset="0"/>
              <a:ea typeface="MS Gothic" panose="020B0609070205080204" pitchFamily="49" charset="-128"/>
              <a:cs typeface="Times New Roman" panose="02020603050405020304" pitchFamily="18" charset="0"/>
            </a:endParaRPr>
          </a:p>
          <a:p>
            <a:r>
              <a:rPr lang="en-US" sz="1200" b="1" dirty="0">
                <a:solidFill>
                  <a:srgbClr val="000000"/>
                </a:solidFill>
                <a:effectLst/>
                <a:latin typeface="Avenir Heavy" panose="02000503020000020003" pitchFamily="2" charset="0"/>
                <a:ea typeface="MS Gothic" panose="020B0609070205080204" pitchFamily="49" charset="-128"/>
                <a:cs typeface="Times New Roman" panose="02020603050405020304" pitchFamily="18" charset="0"/>
              </a:rPr>
              <a:t>We’ve included an example below in grey. If your program does not plan to use a device, please skip to the next section.</a:t>
            </a:r>
            <a:r>
              <a:rPr lang="en-US" sz="1200" b="1" dirty="0">
                <a:effectLst/>
                <a:latin typeface="Avenir Heavy" panose="02000503020000020003" pitchFamily="2" charset="0"/>
              </a:rPr>
              <a:t> </a:t>
            </a:r>
          </a:p>
        </p:txBody>
      </p:sp>
      <p:graphicFrame>
        <p:nvGraphicFramePr>
          <p:cNvPr id="3" name="Table 3">
            <a:extLst>
              <a:ext uri="{FF2B5EF4-FFF2-40B4-BE49-F238E27FC236}">
                <a16:creationId xmlns:a16="http://schemas.microsoft.com/office/drawing/2014/main" id="{081FE1D9-1F97-CE4E-F26D-E2D058F925DB}"/>
              </a:ext>
            </a:extLst>
          </p:cNvPr>
          <p:cNvGraphicFramePr>
            <a:graphicFrameLocks noGrp="1"/>
          </p:cNvGraphicFramePr>
          <p:nvPr>
            <p:extLst>
              <p:ext uri="{D42A27DB-BD31-4B8C-83A1-F6EECF244321}">
                <p14:modId xmlns:p14="http://schemas.microsoft.com/office/powerpoint/2010/main" val="4253186115"/>
              </p:ext>
            </p:extLst>
          </p:nvPr>
        </p:nvGraphicFramePr>
        <p:xfrm>
          <a:off x="1081041" y="1600200"/>
          <a:ext cx="10029918" cy="4313094"/>
        </p:xfrm>
        <a:graphic>
          <a:graphicData uri="http://schemas.openxmlformats.org/drawingml/2006/table">
            <a:tbl>
              <a:tblPr firstRow="1" bandRow="1">
                <a:tableStyleId>{5C22544A-7EE6-4342-B048-85BDC9FD1C3A}</a:tableStyleId>
              </a:tblPr>
              <a:tblGrid>
                <a:gridCol w="2576559">
                  <a:extLst>
                    <a:ext uri="{9D8B030D-6E8A-4147-A177-3AD203B41FA5}">
                      <a16:colId xmlns:a16="http://schemas.microsoft.com/office/drawing/2014/main" val="1368446658"/>
                    </a:ext>
                  </a:extLst>
                </a:gridCol>
                <a:gridCol w="3733800">
                  <a:extLst>
                    <a:ext uri="{9D8B030D-6E8A-4147-A177-3AD203B41FA5}">
                      <a16:colId xmlns:a16="http://schemas.microsoft.com/office/drawing/2014/main" val="2408891544"/>
                    </a:ext>
                  </a:extLst>
                </a:gridCol>
                <a:gridCol w="3719559">
                  <a:extLst>
                    <a:ext uri="{9D8B030D-6E8A-4147-A177-3AD203B41FA5}">
                      <a16:colId xmlns:a16="http://schemas.microsoft.com/office/drawing/2014/main" val="2980226709"/>
                    </a:ext>
                  </a:extLst>
                </a:gridCol>
              </a:tblGrid>
              <a:tr h="0">
                <a:tc>
                  <a:txBody>
                    <a:bodyPr/>
                    <a:lstStyle/>
                    <a:p>
                      <a:pPr algn="ctr"/>
                      <a:endParaRPr lang="en-US" sz="1400" b="1" i="0" dirty="0">
                        <a:solidFill>
                          <a:schemeClr val="tx1"/>
                        </a:solidFill>
                        <a:latin typeface="Avenir Heavy" panose="02000503020000020003" pitchFamily="2" charset="0"/>
                      </a:endParaRPr>
                    </a:p>
                    <a:p>
                      <a:pPr algn="ctr"/>
                      <a:r>
                        <a:rPr lang="en-US" sz="1400" b="1" i="0" dirty="0">
                          <a:solidFill>
                            <a:schemeClr val="tx1"/>
                          </a:solidFill>
                          <a:latin typeface="Avenir Heavy" panose="02000503020000020003" pitchFamily="2" charset="0"/>
                        </a:rPr>
                        <a:t>Device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i="0" dirty="0">
                        <a:solidFill>
                          <a:schemeClr val="tx1"/>
                        </a:solidFill>
                        <a:latin typeface="Avenir Heavy" panose="02000503020000020003" pitchFamily="2" charset="0"/>
                      </a:endParaRPr>
                    </a:p>
                    <a:p>
                      <a:pPr algn="ctr"/>
                      <a:r>
                        <a:rPr lang="en-US" sz="1400" b="1" i="0" dirty="0">
                          <a:solidFill>
                            <a:schemeClr val="tx1"/>
                          </a:solidFill>
                          <a:latin typeface="Avenir Heavy" panose="02000503020000020003" pitchFamily="2" charset="0"/>
                        </a:rPr>
                        <a:t>Cadence</a:t>
                      </a:r>
                    </a:p>
                    <a:p>
                      <a:pPr algn="ctr"/>
                      <a:r>
                        <a:rPr lang="en-US" sz="1200" b="1" i="0" dirty="0">
                          <a:solidFill>
                            <a:schemeClr val="tx1"/>
                          </a:solidFill>
                          <a:latin typeface="Avenir Heavy" panose="02000503020000020003" pitchFamily="2" charset="0"/>
                        </a:rPr>
                        <a:t>How often is data collected</a:t>
                      </a:r>
                      <a:br>
                        <a:rPr lang="en-US" sz="1200" b="1" i="0" dirty="0">
                          <a:solidFill>
                            <a:schemeClr val="tx1"/>
                          </a:solidFill>
                          <a:latin typeface="Avenir Heavy" panose="02000503020000020003" pitchFamily="2" charset="0"/>
                        </a:rPr>
                      </a:br>
                      <a:endParaRPr lang="en-US" sz="1200" b="1" i="0" dirty="0">
                        <a:solidFill>
                          <a:schemeClr val="tx1"/>
                        </a:solidFill>
                        <a:latin typeface="Avenir Heavy" panose="02000503020000020003"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1" i="0" dirty="0">
                        <a:solidFill>
                          <a:schemeClr val="tx1"/>
                        </a:solidFill>
                        <a:latin typeface="Avenir Heavy" panose="02000503020000020003" pitchFamily="2" charset="0"/>
                      </a:endParaRPr>
                    </a:p>
                    <a:p>
                      <a:pPr algn="ctr"/>
                      <a:r>
                        <a:rPr lang="en-US" sz="1200" b="1" i="0" dirty="0">
                          <a:solidFill>
                            <a:schemeClr val="tx1"/>
                          </a:solidFill>
                          <a:latin typeface="Avenir Heavy" panose="02000503020000020003" pitchFamily="2" charset="0"/>
                        </a:rPr>
                        <a:t>Repeats</a:t>
                      </a:r>
                    </a:p>
                    <a:p>
                      <a:pPr algn="ctr"/>
                      <a:r>
                        <a:rPr lang="en-US" sz="1200" b="1" i="0" dirty="0">
                          <a:solidFill>
                            <a:schemeClr val="tx1"/>
                          </a:solidFill>
                          <a:latin typeface="Avenir Heavy" panose="02000503020000020003" pitchFamily="2" charset="0"/>
                        </a:rPr>
                        <a:t>How many days is data collected?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427041"/>
                  </a:ext>
                </a:extLst>
              </a:tr>
              <a:tr h="594360">
                <a:tc>
                  <a:txBody>
                    <a:bodyPr/>
                    <a:lstStyle/>
                    <a:p>
                      <a:pPr marL="0" marR="0">
                        <a:spcBef>
                          <a:spcPts val="0"/>
                        </a:spcBef>
                        <a:spcAft>
                          <a:spcPts val="0"/>
                        </a:spcAft>
                      </a:pPr>
                      <a: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t> </a:t>
                      </a:r>
                      <a:b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br>
                      <a: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t>i.e., Digital Scale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t>i.e., once a day, 7 days a week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b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br>
                      <a:r>
                        <a:rPr lang="en-US" sz="1200" b="0" i="1" dirty="0">
                          <a:solidFill>
                            <a:schemeClr val="bg2">
                              <a:lumMod val="50000"/>
                            </a:schemeClr>
                          </a:solidFill>
                          <a:effectLst/>
                          <a:latin typeface="Avenir Light" panose="020B0402020203020204" pitchFamily="34" charset="77"/>
                          <a:ea typeface="Times New Roman" panose="02020603050405020304" pitchFamily="18" charset="0"/>
                          <a:cs typeface="Arial" panose="020B0604020202020204" pitchFamily="34" charset="0"/>
                        </a:rPr>
                        <a:t>i.e., 64 days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708710"/>
                  </a:ext>
                </a:extLst>
              </a:tr>
              <a:tr h="610274">
                <a:tc>
                  <a:txBody>
                    <a:bodyPr/>
                    <a:lstStyle/>
                    <a:p>
                      <a:endParaRPr lang="en-US" b="0" i="1" dirty="0">
                        <a:solidFill>
                          <a:schemeClr val="bg2">
                            <a:lumMod val="75000"/>
                          </a:schemeClr>
                        </a:solidFill>
                        <a:latin typeface="Avenir Light" panose="020B0402020203020204" pitchFamily="34" charset="77"/>
                      </a:endParaRPr>
                    </a:p>
                    <a:p>
                      <a:endParaRPr lang="en-US" b="0" i="1" dirty="0">
                        <a:solidFill>
                          <a:schemeClr val="bg2">
                            <a:lumMod val="75000"/>
                          </a:schemeClr>
                        </a:solidFill>
                        <a:latin typeface="Avenir Light" panose="020B0402020203020204" pitchFamily="34" charset="77"/>
                      </a:endParaRPr>
                    </a:p>
                    <a:p>
                      <a:endParaRPr lang="en-US" b="0" i="1" dirty="0">
                        <a:solidFill>
                          <a:schemeClr val="bg2">
                            <a:lumMod val="75000"/>
                          </a:schemeClr>
                        </a:solidFill>
                        <a:latin typeface="Avenir Light" panose="020B0402020203020204"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b="0" i="1" dirty="0">
                        <a:solidFill>
                          <a:schemeClr val="bg2">
                            <a:lumMod val="75000"/>
                          </a:schemeClr>
                        </a:solidFill>
                        <a:latin typeface="Avenir Light" panose="020B0402020203020204"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b="0" i="1" dirty="0">
                        <a:solidFill>
                          <a:schemeClr val="bg2">
                            <a:lumMod val="75000"/>
                          </a:schemeClr>
                        </a:solidFill>
                        <a:latin typeface="Avenir Light" panose="020B0402020203020204"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26793"/>
                  </a:ext>
                </a:extLst>
              </a:tr>
              <a:tr h="975447">
                <a:tc>
                  <a:txBody>
                    <a:bodyPr/>
                    <a:lstStyle/>
                    <a:p>
                      <a:endParaRPr lang="en-US" b="1" i="0" dirty="0">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0580834"/>
                  </a:ext>
                </a:extLst>
              </a:tr>
              <a:tr h="975447">
                <a:tc>
                  <a:txBody>
                    <a:bodyPr/>
                    <a:lstStyle/>
                    <a:p>
                      <a:endParaRPr lang="en-US" b="1" i="0" dirty="0">
                        <a:latin typeface="Avenir Medium" panose="02000503020000020003"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8493900"/>
                  </a:ext>
                </a:extLst>
              </a:tr>
            </a:tbl>
          </a:graphicData>
        </a:graphic>
      </p:graphicFrame>
      <p:sp>
        <p:nvSpPr>
          <p:cNvPr id="2" name="Slide Number Placeholder 12">
            <a:extLst>
              <a:ext uri="{FF2B5EF4-FFF2-40B4-BE49-F238E27FC236}">
                <a16:creationId xmlns:a16="http://schemas.microsoft.com/office/drawing/2014/main" id="{4C334038-9BF9-4850-D0C2-3836B964117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3</a:t>
            </a:r>
          </a:p>
        </p:txBody>
      </p:sp>
    </p:spTree>
    <p:extLst>
      <p:ext uri="{BB962C8B-B14F-4D97-AF65-F5344CB8AC3E}">
        <p14:creationId xmlns:p14="http://schemas.microsoft.com/office/powerpoint/2010/main" val="299777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1;p13">
            <a:extLst>
              <a:ext uri="{FF2B5EF4-FFF2-40B4-BE49-F238E27FC236}">
                <a16:creationId xmlns:a16="http://schemas.microsoft.com/office/drawing/2014/main" id="{0DF711B3-CC3C-59BF-7518-D36844F3894F}"/>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 sz="1600" b="1" spc="130" dirty="0">
                <a:solidFill>
                  <a:srgbClr val="FFFFFF"/>
                </a:solidFill>
                <a:latin typeface="Avenir Heavy" panose="02000503020000020003" pitchFamily="2" charset="0"/>
              </a:rPr>
              <a:t> CONVERSATION - INTRODUCTION</a:t>
            </a:r>
            <a:endParaRPr lang="en-US" sz="1600" b="1" spc="130" dirty="0">
              <a:solidFill>
                <a:schemeClr val="bg1"/>
              </a:solidFill>
              <a:latin typeface="Avenir Heavy" panose="02000503020000020003" pitchFamily="2" charset="0"/>
            </a:endParaRPr>
          </a:p>
        </p:txBody>
      </p:sp>
      <p:cxnSp>
        <p:nvCxnSpPr>
          <p:cNvPr id="23" name="Google Shape;65;p13">
            <a:extLst>
              <a:ext uri="{FF2B5EF4-FFF2-40B4-BE49-F238E27FC236}">
                <a16:creationId xmlns:a16="http://schemas.microsoft.com/office/drawing/2014/main" id="{ACE454E6-9819-6C3B-361C-3089610D88AE}"/>
              </a:ext>
            </a:extLst>
          </p:cNvPr>
          <p:cNvCxnSpPr>
            <a:cxnSpLocks/>
            <a:stCxn id="62" idx="2"/>
          </p:cNvCxnSpPr>
          <p:nvPr/>
        </p:nvCxnSpPr>
        <p:spPr>
          <a:xfrm flipH="1">
            <a:off x="10706673" y="4237404"/>
            <a:ext cx="2630" cy="317783"/>
          </a:xfrm>
          <a:prstGeom prst="straightConnector1">
            <a:avLst/>
          </a:prstGeom>
          <a:noFill/>
          <a:ln w="9525" cap="flat" cmpd="sng">
            <a:solidFill>
              <a:schemeClr val="dk2"/>
            </a:solidFill>
            <a:prstDash val="solid"/>
            <a:round/>
            <a:headEnd type="none" w="med" len="med"/>
            <a:tailEnd type="triangle" w="med" len="med"/>
          </a:ln>
        </p:spPr>
      </p:cxnSp>
      <p:sp>
        <p:nvSpPr>
          <p:cNvPr id="5" name="Google Shape;55;p13">
            <a:extLst>
              <a:ext uri="{FF2B5EF4-FFF2-40B4-BE49-F238E27FC236}">
                <a16:creationId xmlns:a16="http://schemas.microsoft.com/office/drawing/2014/main" id="{7F361F4B-0E1A-98BA-C227-E71E82F73445}"/>
              </a:ext>
            </a:extLst>
          </p:cNvPr>
          <p:cNvSpPr/>
          <p:nvPr/>
        </p:nvSpPr>
        <p:spPr>
          <a:xfrm>
            <a:off x="8846741" y="1219704"/>
            <a:ext cx="2356136" cy="577444"/>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dirty="0">
                <a:latin typeface="Avenir Heavy" panose="02000503020000020003" pitchFamily="2" charset="0"/>
              </a:rPr>
              <a:t>S</a:t>
            </a:r>
            <a:r>
              <a:rPr lang="en" sz="1100" b="1" dirty="0">
                <a:latin typeface="Avenir Heavy" panose="02000503020000020003" pitchFamily="2" charset="0"/>
              </a:rPr>
              <a:t>tart</a:t>
            </a:r>
          </a:p>
          <a:p>
            <a:pPr marL="0" lvl="0" indent="0" algn="ctr" rtl="0">
              <a:spcBef>
                <a:spcPts val="0"/>
              </a:spcBef>
              <a:spcAft>
                <a:spcPts val="0"/>
              </a:spcAft>
              <a:buNone/>
            </a:pPr>
            <a:r>
              <a:rPr lang="en" sz="1100" b="1" dirty="0">
                <a:latin typeface="Avenir Heavy" panose="02000503020000020003" pitchFamily="2" charset="0"/>
              </a:rPr>
              <a:t>X days from start at X time</a:t>
            </a:r>
            <a:endParaRPr sz="1100" b="1" dirty="0">
              <a:latin typeface="Avenir Heavy" panose="02000503020000020003" pitchFamily="2" charset="0"/>
            </a:endParaRPr>
          </a:p>
        </p:txBody>
      </p:sp>
      <p:sp>
        <p:nvSpPr>
          <p:cNvPr id="6" name="Google Shape;56;p13">
            <a:extLst>
              <a:ext uri="{FF2B5EF4-FFF2-40B4-BE49-F238E27FC236}">
                <a16:creationId xmlns:a16="http://schemas.microsoft.com/office/drawing/2014/main" id="{5A307B4B-6644-E752-2D0A-15E84DDDC3CD}"/>
              </a:ext>
            </a:extLst>
          </p:cNvPr>
          <p:cNvSpPr/>
          <p:nvPr/>
        </p:nvSpPr>
        <p:spPr>
          <a:xfrm>
            <a:off x="8832528" y="2128214"/>
            <a:ext cx="2356136" cy="767604"/>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dirty="0"/>
              <a:t> </a:t>
            </a:r>
            <a:r>
              <a:rPr lang="en-US" sz="1000" b="1" dirty="0">
                <a:latin typeface="Avenir Black" panose="02000503020000020003" pitchFamily="2" charset="0"/>
              </a:rPr>
              <a:t>OUTGOING TEXT</a:t>
            </a:r>
            <a:endParaRPr sz="1000" b="1" dirty="0">
              <a:solidFill>
                <a:schemeClr val="dk1"/>
              </a:solidFill>
              <a:latin typeface="Avenir Black" panose="02000503020000020003" pitchFamily="2" charset="0"/>
            </a:endParaRPr>
          </a:p>
        </p:txBody>
      </p:sp>
      <p:sp>
        <p:nvSpPr>
          <p:cNvPr id="13" name="Google Shape;63;p13">
            <a:extLst>
              <a:ext uri="{FF2B5EF4-FFF2-40B4-BE49-F238E27FC236}">
                <a16:creationId xmlns:a16="http://schemas.microsoft.com/office/drawing/2014/main" id="{3313BAA1-6467-8916-7CC6-293B0A4FDBD3}"/>
              </a:ext>
            </a:extLst>
          </p:cNvPr>
          <p:cNvSpPr/>
          <p:nvPr/>
        </p:nvSpPr>
        <p:spPr>
          <a:xfrm>
            <a:off x="8811326" y="4602501"/>
            <a:ext cx="1007461" cy="42669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1000" b="1" dirty="0">
                <a:latin typeface="Avenir Black" panose="02000503020000020003" pitchFamily="2" charset="0"/>
              </a:rPr>
              <a:t>OUTGOING TEXT</a:t>
            </a:r>
            <a:endParaRPr lang="en-US" sz="1000" dirty="0"/>
          </a:p>
        </p:txBody>
      </p:sp>
      <p:cxnSp>
        <p:nvCxnSpPr>
          <p:cNvPr id="15" name="Google Shape;65;p13">
            <a:extLst>
              <a:ext uri="{FF2B5EF4-FFF2-40B4-BE49-F238E27FC236}">
                <a16:creationId xmlns:a16="http://schemas.microsoft.com/office/drawing/2014/main" id="{4BA260C1-D952-AEC2-2F5C-0A5A44A5AC02}"/>
              </a:ext>
            </a:extLst>
          </p:cNvPr>
          <p:cNvCxnSpPr>
            <a:cxnSpLocks/>
            <a:stCxn id="50" idx="2"/>
          </p:cNvCxnSpPr>
          <p:nvPr/>
        </p:nvCxnSpPr>
        <p:spPr>
          <a:xfrm>
            <a:off x="9315057" y="4237404"/>
            <a:ext cx="0" cy="317783"/>
          </a:xfrm>
          <a:prstGeom prst="straightConnector1">
            <a:avLst/>
          </a:prstGeom>
          <a:noFill/>
          <a:ln w="9525" cap="flat" cmpd="sng">
            <a:solidFill>
              <a:schemeClr val="dk2"/>
            </a:solidFill>
            <a:prstDash val="solid"/>
            <a:round/>
            <a:headEnd type="none" w="med" len="med"/>
            <a:tailEnd type="triangle" w="med" len="med"/>
          </a:ln>
        </p:spPr>
      </p:cxnSp>
      <p:sp>
        <p:nvSpPr>
          <p:cNvPr id="50" name="Google Shape;76;p13">
            <a:extLst>
              <a:ext uri="{FF2B5EF4-FFF2-40B4-BE49-F238E27FC236}">
                <a16:creationId xmlns:a16="http://schemas.microsoft.com/office/drawing/2014/main" id="{D75F2526-1DD1-38BA-7E84-E53CA67692B9}"/>
              </a:ext>
            </a:extLst>
          </p:cNvPr>
          <p:cNvSpPr/>
          <p:nvPr/>
        </p:nvSpPr>
        <p:spPr>
          <a:xfrm>
            <a:off x="8811325" y="3810706"/>
            <a:ext cx="1007464" cy="426698"/>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marL="0" lvl="0" indent="0" algn="ctr" rtl="0">
              <a:spcBef>
                <a:spcPts val="0"/>
              </a:spcBef>
              <a:spcAft>
                <a:spcPts val="0"/>
              </a:spcAft>
              <a:buNone/>
            </a:pPr>
            <a:r>
              <a:rPr lang="en-US" sz="1000" b="1" dirty="0">
                <a:latin typeface="Avenir Medium" panose="02000503020000020003" pitchFamily="2" charset="0"/>
              </a:rPr>
              <a:t>PATIENT RESPONSE</a:t>
            </a:r>
          </a:p>
          <a:p>
            <a:pPr marL="0" lvl="0" indent="0" algn="ctr" rtl="0">
              <a:spcBef>
                <a:spcPts val="0"/>
              </a:spcBef>
              <a:spcAft>
                <a:spcPts val="0"/>
              </a:spcAft>
              <a:buNone/>
            </a:pPr>
            <a:endParaRPr sz="1000" b="1" dirty="0"/>
          </a:p>
        </p:txBody>
      </p:sp>
      <p:cxnSp>
        <p:nvCxnSpPr>
          <p:cNvPr id="52" name="Google Shape;79;p13">
            <a:extLst>
              <a:ext uri="{FF2B5EF4-FFF2-40B4-BE49-F238E27FC236}">
                <a16:creationId xmlns:a16="http://schemas.microsoft.com/office/drawing/2014/main" id="{64AA7DEE-38B3-0B90-A278-36B742A5A4D0}"/>
              </a:ext>
            </a:extLst>
          </p:cNvPr>
          <p:cNvCxnSpPr>
            <a:cxnSpLocks/>
            <a:stCxn id="6" idx="2"/>
            <a:endCxn id="62" idx="0"/>
          </p:cNvCxnSpPr>
          <p:nvPr/>
        </p:nvCxnSpPr>
        <p:spPr>
          <a:xfrm rot="16200000" flipH="1">
            <a:off x="9902505" y="3003908"/>
            <a:ext cx="914888" cy="698707"/>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54" name="Google Shape;78;p13">
            <a:extLst>
              <a:ext uri="{FF2B5EF4-FFF2-40B4-BE49-F238E27FC236}">
                <a16:creationId xmlns:a16="http://schemas.microsoft.com/office/drawing/2014/main" id="{7A75E3A9-F8D7-FF3C-3503-518CC2AFF27F}"/>
              </a:ext>
            </a:extLst>
          </p:cNvPr>
          <p:cNvCxnSpPr>
            <a:cxnSpLocks/>
            <a:stCxn id="6" idx="2"/>
            <a:endCxn id="50" idx="0"/>
          </p:cNvCxnSpPr>
          <p:nvPr/>
        </p:nvCxnSpPr>
        <p:spPr>
          <a:xfrm rot="5400000">
            <a:off x="9205383" y="3005493"/>
            <a:ext cx="914888" cy="695539"/>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62" name="Google Shape;76;p13">
            <a:extLst>
              <a:ext uri="{FF2B5EF4-FFF2-40B4-BE49-F238E27FC236}">
                <a16:creationId xmlns:a16="http://schemas.microsoft.com/office/drawing/2014/main" id="{70B5360F-B321-F395-0A4A-91E9E5D1F749}"/>
              </a:ext>
            </a:extLst>
          </p:cNvPr>
          <p:cNvSpPr/>
          <p:nvPr/>
        </p:nvSpPr>
        <p:spPr>
          <a:xfrm>
            <a:off x="10205571" y="3810706"/>
            <a:ext cx="1007464" cy="426698"/>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latin typeface="Avenir Medium" panose="02000503020000020003" pitchFamily="2" charset="0"/>
            </a:endParaRPr>
          </a:p>
          <a:p>
            <a:pPr algn="ctr"/>
            <a:r>
              <a:rPr lang="en-US" sz="1000" b="1" dirty="0">
                <a:latin typeface="Avenir Medium" panose="02000503020000020003" pitchFamily="2" charset="0"/>
              </a:rPr>
              <a:t>PATIENT RESPONSE</a:t>
            </a:r>
          </a:p>
          <a:p>
            <a:pPr marL="0" lvl="0" indent="0" algn="ctr" rtl="0">
              <a:spcBef>
                <a:spcPts val="0"/>
              </a:spcBef>
              <a:spcAft>
                <a:spcPts val="0"/>
              </a:spcAft>
              <a:buNone/>
            </a:pPr>
            <a:endParaRPr sz="1000" b="1" dirty="0"/>
          </a:p>
        </p:txBody>
      </p:sp>
      <p:sp>
        <p:nvSpPr>
          <p:cNvPr id="98" name="Google Shape;55;p13">
            <a:extLst>
              <a:ext uri="{FF2B5EF4-FFF2-40B4-BE49-F238E27FC236}">
                <a16:creationId xmlns:a16="http://schemas.microsoft.com/office/drawing/2014/main" id="{98FCA003-173B-D18A-4FB6-26C8B71A0E09}"/>
              </a:ext>
            </a:extLst>
          </p:cNvPr>
          <p:cNvSpPr/>
          <p:nvPr/>
        </p:nvSpPr>
        <p:spPr>
          <a:xfrm>
            <a:off x="8826464" y="5429709"/>
            <a:ext cx="2362200" cy="578448"/>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b="1" dirty="0"/>
          </a:p>
          <a:p>
            <a:pPr marL="0" lvl="0" indent="0" algn="ctr" rtl="0">
              <a:spcBef>
                <a:spcPts val="0"/>
              </a:spcBef>
              <a:spcAft>
                <a:spcPts val="0"/>
              </a:spcAft>
              <a:buNone/>
            </a:pPr>
            <a:r>
              <a:rPr lang="en-US" sz="1100" b="1" dirty="0">
                <a:solidFill>
                  <a:srgbClr val="000000"/>
                </a:solidFill>
                <a:effectLst/>
                <a:latin typeface="Avenir Heavy" panose="02000503020000020003" pitchFamily="2" charset="0"/>
              </a:rPr>
              <a:t>End</a:t>
            </a:r>
          </a:p>
          <a:p>
            <a:pPr marL="0" lvl="0" indent="0" algn="ctr" rtl="0">
              <a:spcBef>
                <a:spcPts val="0"/>
              </a:spcBef>
              <a:spcAft>
                <a:spcPts val="0"/>
              </a:spcAft>
              <a:buNone/>
            </a:pPr>
            <a:r>
              <a:rPr lang="en-US" sz="1100" b="1" dirty="0">
                <a:solidFill>
                  <a:srgbClr val="000000"/>
                </a:solidFill>
                <a:latin typeface="Avenir Heavy" panose="02000503020000020003" pitchFamily="2" charset="0"/>
              </a:rPr>
              <a:t>X days or hours later at X time</a:t>
            </a:r>
            <a:br>
              <a:rPr lang="en-US" sz="800" b="1" dirty="0">
                <a:latin typeface="Avenir Heavy" panose="02000503020000020003" pitchFamily="2" charset="0"/>
              </a:rPr>
            </a:br>
            <a:endParaRPr sz="800" b="1" dirty="0">
              <a:latin typeface="Avenir Heavy" panose="02000503020000020003" pitchFamily="2" charset="0"/>
            </a:endParaRPr>
          </a:p>
        </p:txBody>
      </p:sp>
      <p:sp>
        <p:nvSpPr>
          <p:cNvPr id="102" name="Rectangle 101">
            <a:extLst>
              <a:ext uri="{FF2B5EF4-FFF2-40B4-BE49-F238E27FC236}">
                <a16:creationId xmlns:a16="http://schemas.microsoft.com/office/drawing/2014/main" id="{B4B3A01E-ECB5-3A18-DE3C-1B308767012C}"/>
              </a:ext>
            </a:extLst>
          </p:cNvPr>
          <p:cNvSpPr/>
          <p:nvPr/>
        </p:nvSpPr>
        <p:spPr>
          <a:xfrm>
            <a:off x="4258420" y="761999"/>
            <a:ext cx="3582899" cy="55626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Google Shape;56;p13">
            <a:extLst>
              <a:ext uri="{FF2B5EF4-FFF2-40B4-BE49-F238E27FC236}">
                <a16:creationId xmlns:a16="http://schemas.microsoft.com/office/drawing/2014/main" id="{3201F835-7217-6AC8-E9D1-BFA5E7F408A8}"/>
              </a:ext>
            </a:extLst>
          </p:cNvPr>
          <p:cNvSpPr/>
          <p:nvPr/>
        </p:nvSpPr>
        <p:spPr>
          <a:xfrm>
            <a:off x="4431192" y="2135377"/>
            <a:ext cx="915208" cy="426699"/>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900" b="1" dirty="0">
                <a:latin typeface="Avenir Black" panose="02000503020000020003" pitchFamily="2" charset="0"/>
              </a:rPr>
              <a:t>OUTGOING TEXT</a:t>
            </a:r>
            <a:endParaRPr sz="900" b="1" dirty="0">
              <a:solidFill>
                <a:schemeClr val="dk1"/>
              </a:solidFill>
              <a:latin typeface="Avenir Black" panose="02000503020000020003" pitchFamily="2" charset="0"/>
            </a:endParaRPr>
          </a:p>
        </p:txBody>
      </p:sp>
      <p:sp>
        <p:nvSpPr>
          <p:cNvPr id="104" name="TextBox 103">
            <a:extLst>
              <a:ext uri="{FF2B5EF4-FFF2-40B4-BE49-F238E27FC236}">
                <a16:creationId xmlns:a16="http://schemas.microsoft.com/office/drawing/2014/main" id="{A9DE25F0-4738-58A7-D5F0-9092F24720D6}"/>
              </a:ext>
            </a:extLst>
          </p:cNvPr>
          <p:cNvSpPr txBox="1"/>
          <p:nvPr/>
        </p:nvSpPr>
        <p:spPr>
          <a:xfrm>
            <a:off x="5494660" y="2122050"/>
            <a:ext cx="2159431" cy="600164"/>
          </a:xfrm>
          <a:prstGeom prst="rect">
            <a:avLst/>
          </a:prstGeom>
          <a:noFill/>
        </p:spPr>
        <p:txBody>
          <a:bodyPr wrap="square" rtlCol="0">
            <a:spAutoFit/>
          </a:bodyPr>
          <a:lstStyle/>
          <a:p>
            <a:r>
              <a:rPr lang="en-US" sz="1100" dirty="0">
                <a:latin typeface="Avenir Book" panose="02000503020000020003" pitchFamily="2" charset="0"/>
              </a:rPr>
              <a:t>This shape is used for questions or prompts, often things that must be responded to.</a:t>
            </a:r>
          </a:p>
        </p:txBody>
      </p:sp>
      <p:sp>
        <p:nvSpPr>
          <p:cNvPr id="105" name="Google Shape;76;p13">
            <a:extLst>
              <a:ext uri="{FF2B5EF4-FFF2-40B4-BE49-F238E27FC236}">
                <a16:creationId xmlns:a16="http://schemas.microsoft.com/office/drawing/2014/main" id="{A93D97BF-90BF-421C-A9A3-6BCC7FD8D979}"/>
              </a:ext>
            </a:extLst>
          </p:cNvPr>
          <p:cNvSpPr/>
          <p:nvPr/>
        </p:nvSpPr>
        <p:spPr>
          <a:xfrm>
            <a:off x="4431191" y="2931185"/>
            <a:ext cx="915209" cy="426699"/>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PATIENT RESPONSE</a:t>
            </a:r>
          </a:p>
          <a:p>
            <a:pPr marL="0" lvl="0" indent="0" algn="ctr" rtl="0">
              <a:spcBef>
                <a:spcPts val="0"/>
              </a:spcBef>
              <a:spcAft>
                <a:spcPts val="0"/>
              </a:spcAft>
              <a:buNone/>
            </a:pPr>
            <a:endParaRPr sz="1000" b="1" dirty="0"/>
          </a:p>
        </p:txBody>
      </p:sp>
      <p:sp>
        <p:nvSpPr>
          <p:cNvPr id="106" name="TextBox 105">
            <a:extLst>
              <a:ext uri="{FF2B5EF4-FFF2-40B4-BE49-F238E27FC236}">
                <a16:creationId xmlns:a16="http://schemas.microsoft.com/office/drawing/2014/main" id="{21444801-BF19-5944-FE56-B4F6AA2B4044}"/>
              </a:ext>
            </a:extLst>
          </p:cNvPr>
          <p:cNvSpPr txBox="1"/>
          <p:nvPr/>
        </p:nvSpPr>
        <p:spPr>
          <a:xfrm>
            <a:off x="5517986" y="2937087"/>
            <a:ext cx="2159430" cy="430887"/>
          </a:xfrm>
          <a:prstGeom prst="rect">
            <a:avLst/>
          </a:prstGeom>
          <a:noFill/>
        </p:spPr>
        <p:txBody>
          <a:bodyPr wrap="square" rtlCol="0">
            <a:spAutoFit/>
          </a:bodyPr>
          <a:lstStyle/>
          <a:p>
            <a:r>
              <a:rPr lang="en-US" sz="1100" dirty="0">
                <a:latin typeface="Avenir Book" panose="02000503020000020003" pitchFamily="2" charset="0"/>
              </a:rPr>
              <a:t>This shape indicates a response from a patient.</a:t>
            </a:r>
          </a:p>
        </p:txBody>
      </p:sp>
      <p:sp>
        <p:nvSpPr>
          <p:cNvPr id="109" name="TextBox 108">
            <a:extLst>
              <a:ext uri="{FF2B5EF4-FFF2-40B4-BE49-F238E27FC236}">
                <a16:creationId xmlns:a16="http://schemas.microsoft.com/office/drawing/2014/main" id="{9EFCCE3E-B29A-3F91-2D16-3FBBC74B0523}"/>
              </a:ext>
            </a:extLst>
          </p:cNvPr>
          <p:cNvSpPr txBox="1"/>
          <p:nvPr/>
        </p:nvSpPr>
        <p:spPr>
          <a:xfrm>
            <a:off x="5517986" y="3574349"/>
            <a:ext cx="2156360" cy="600164"/>
          </a:xfrm>
          <a:prstGeom prst="rect">
            <a:avLst/>
          </a:prstGeom>
          <a:noFill/>
        </p:spPr>
        <p:txBody>
          <a:bodyPr wrap="square" rtlCol="0">
            <a:spAutoFit/>
          </a:bodyPr>
          <a:lstStyle/>
          <a:p>
            <a:r>
              <a:rPr lang="en-US" sz="1100" dirty="0">
                <a:latin typeface="Avenir Book" panose="02000503020000020003" pitchFamily="2" charset="0"/>
              </a:rPr>
              <a:t>This shape is used to indicate when an </a:t>
            </a:r>
            <a:r>
              <a:rPr lang="en-US" sz="1100" b="1" dirty="0">
                <a:latin typeface="Avenir Book" panose="02000503020000020003" pitchFamily="2" charset="0"/>
              </a:rPr>
              <a:t>incident or alert </a:t>
            </a:r>
            <a:r>
              <a:rPr lang="en-US" sz="1100" dirty="0">
                <a:latin typeface="Avenir Book" panose="02000503020000020003" pitchFamily="2" charset="0"/>
              </a:rPr>
              <a:t>is sent to staff. </a:t>
            </a:r>
          </a:p>
        </p:txBody>
      </p:sp>
      <p:sp>
        <p:nvSpPr>
          <p:cNvPr id="117" name="Google Shape;55;p13">
            <a:extLst>
              <a:ext uri="{FF2B5EF4-FFF2-40B4-BE49-F238E27FC236}">
                <a16:creationId xmlns:a16="http://schemas.microsoft.com/office/drawing/2014/main" id="{00157543-F2E7-8D47-D3F3-7F0530D06035}"/>
              </a:ext>
            </a:extLst>
          </p:cNvPr>
          <p:cNvSpPr/>
          <p:nvPr/>
        </p:nvSpPr>
        <p:spPr>
          <a:xfrm>
            <a:off x="4424532" y="1181654"/>
            <a:ext cx="915208" cy="578448"/>
          </a:xfrm>
          <a:prstGeom prst="rect">
            <a:avLst/>
          </a:prstGeom>
          <a:solidFill>
            <a:srgbClr val="EEEEEE"/>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lang="en-US" sz="1000" b="1" dirty="0"/>
          </a:p>
          <a:p>
            <a:pPr marL="0" lvl="0" indent="0" algn="ctr" rtl="0">
              <a:spcBef>
                <a:spcPts val="0"/>
              </a:spcBef>
              <a:spcAft>
                <a:spcPts val="0"/>
              </a:spcAft>
              <a:buNone/>
            </a:pPr>
            <a:r>
              <a:rPr lang="en-US" sz="900" b="1" dirty="0">
                <a:latin typeface="Avenir Black" panose="02000503020000020003" pitchFamily="2" charset="0"/>
              </a:rPr>
              <a:t>START/ END</a:t>
            </a:r>
            <a:br>
              <a:rPr lang="en-US" sz="800" dirty="0">
                <a:latin typeface="Avenir Medium" panose="02000503020000020003" pitchFamily="2" charset="0"/>
              </a:rPr>
            </a:br>
            <a:endParaRPr sz="800" dirty="0">
              <a:latin typeface="Avenir Medium" panose="02000503020000020003" pitchFamily="2" charset="0"/>
            </a:endParaRPr>
          </a:p>
        </p:txBody>
      </p:sp>
      <p:sp>
        <p:nvSpPr>
          <p:cNvPr id="118" name="TextBox 117">
            <a:extLst>
              <a:ext uri="{FF2B5EF4-FFF2-40B4-BE49-F238E27FC236}">
                <a16:creationId xmlns:a16="http://schemas.microsoft.com/office/drawing/2014/main" id="{476192C5-04F3-E3DC-F56D-8F683A7F73D5}"/>
              </a:ext>
            </a:extLst>
          </p:cNvPr>
          <p:cNvSpPr txBox="1"/>
          <p:nvPr/>
        </p:nvSpPr>
        <p:spPr>
          <a:xfrm>
            <a:off x="5510656" y="1102535"/>
            <a:ext cx="2159431" cy="938719"/>
          </a:xfrm>
          <a:prstGeom prst="rect">
            <a:avLst/>
          </a:prstGeom>
          <a:noFill/>
        </p:spPr>
        <p:txBody>
          <a:bodyPr wrap="square" rtlCol="0">
            <a:spAutoFit/>
          </a:bodyPr>
          <a:lstStyle/>
          <a:p>
            <a:r>
              <a:rPr lang="en-US" sz="1100" dirty="0">
                <a:latin typeface="Avenir Book" panose="02000503020000020003" pitchFamily="2" charset="0"/>
              </a:rPr>
              <a:t>Every conversations has a start and an end point (sometimes referred to as the conversation window). Use this shape to identify both moments.</a:t>
            </a:r>
          </a:p>
        </p:txBody>
      </p:sp>
      <p:sp>
        <p:nvSpPr>
          <p:cNvPr id="123" name="Google Shape;54;p13">
            <a:extLst>
              <a:ext uri="{FF2B5EF4-FFF2-40B4-BE49-F238E27FC236}">
                <a16:creationId xmlns:a16="http://schemas.microsoft.com/office/drawing/2014/main" id="{0A333B65-414E-B3B2-27C0-49E2ECCCC3B0}"/>
              </a:ext>
            </a:extLst>
          </p:cNvPr>
          <p:cNvSpPr/>
          <p:nvPr/>
        </p:nvSpPr>
        <p:spPr>
          <a:xfrm>
            <a:off x="4258421" y="769276"/>
            <a:ext cx="3582898" cy="263863"/>
          </a:xfrm>
          <a:prstGeom prst="rect">
            <a:avLst/>
          </a:prstGeom>
          <a:solidFill>
            <a:srgbClr val="00346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b="1" spc="50" dirty="0">
                <a:solidFill>
                  <a:schemeClr val="bg1"/>
                </a:solidFill>
                <a:latin typeface="Avenir Heavy" panose="02000503020000020003" pitchFamily="2" charset="0"/>
              </a:rPr>
              <a:t>KEY</a:t>
            </a:r>
            <a:endParaRPr sz="1400" b="1" spc="50" dirty="0">
              <a:solidFill>
                <a:schemeClr val="bg1"/>
              </a:solidFill>
              <a:latin typeface="Avenir Heavy" panose="02000503020000020003" pitchFamily="2" charset="0"/>
            </a:endParaRPr>
          </a:p>
        </p:txBody>
      </p:sp>
      <p:sp>
        <p:nvSpPr>
          <p:cNvPr id="14" name="5-Point Star 13">
            <a:extLst>
              <a:ext uri="{FF2B5EF4-FFF2-40B4-BE49-F238E27FC236}">
                <a16:creationId xmlns:a16="http://schemas.microsoft.com/office/drawing/2014/main" id="{7F52084F-A2A8-4F40-0404-0A190BFD4407}"/>
              </a:ext>
            </a:extLst>
          </p:cNvPr>
          <p:cNvSpPr/>
          <p:nvPr/>
        </p:nvSpPr>
        <p:spPr>
          <a:xfrm>
            <a:off x="4649209" y="3649745"/>
            <a:ext cx="465215" cy="465215"/>
          </a:xfrm>
          <a:prstGeom prst="star5">
            <a:avLst/>
          </a:prstGeom>
          <a:solidFill>
            <a:schemeClr val="accent4">
              <a:lumMod val="60000"/>
              <a:lumOff val="40000"/>
            </a:schemeClr>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a:extLst>
              <a:ext uri="{FF2B5EF4-FFF2-40B4-BE49-F238E27FC236}">
                <a16:creationId xmlns:a16="http://schemas.microsoft.com/office/drawing/2014/main" id="{5E467D36-920E-6E98-719C-408E789C23A6}"/>
              </a:ext>
            </a:extLst>
          </p:cNvPr>
          <p:cNvSpPr/>
          <p:nvPr/>
        </p:nvSpPr>
        <p:spPr>
          <a:xfrm>
            <a:off x="8549256" y="4368198"/>
            <a:ext cx="427488" cy="427488"/>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venir Heavy" panose="02000503020000020003" pitchFamily="2" charset="0"/>
              </a:rPr>
              <a:t>1</a:t>
            </a:r>
          </a:p>
        </p:txBody>
      </p:sp>
      <p:sp>
        <p:nvSpPr>
          <p:cNvPr id="2" name="Google Shape;76;p13">
            <a:extLst>
              <a:ext uri="{FF2B5EF4-FFF2-40B4-BE49-F238E27FC236}">
                <a16:creationId xmlns:a16="http://schemas.microsoft.com/office/drawing/2014/main" id="{5BAE71B6-3508-321D-C881-B4266417C9AB}"/>
              </a:ext>
            </a:extLst>
          </p:cNvPr>
          <p:cNvSpPr/>
          <p:nvPr/>
        </p:nvSpPr>
        <p:spPr>
          <a:xfrm>
            <a:off x="4424213" y="4993261"/>
            <a:ext cx="915209" cy="426699"/>
          </a:xfrm>
          <a:prstGeom prst="rect">
            <a:avLst/>
          </a:prstGeom>
          <a:solidFill>
            <a:srgbClr val="B5A7D5"/>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SURVEY</a:t>
            </a:r>
          </a:p>
          <a:p>
            <a:pPr marL="0" lvl="0" indent="0" algn="ctr" rtl="0">
              <a:spcBef>
                <a:spcPts val="0"/>
              </a:spcBef>
              <a:spcAft>
                <a:spcPts val="0"/>
              </a:spcAft>
              <a:buNone/>
            </a:pPr>
            <a:endParaRPr sz="1000" b="1" dirty="0"/>
          </a:p>
        </p:txBody>
      </p:sp>
      <p:sp>
        <p:nvSpPr>
          <p:cNvPr id="9" name="TextBox 8">
            <a:extLst>
              <a:ext uri="{FF2B5EF4-FFF2-40B4-BE49-F238E27FC236}">
                <a16:creationId xmlns:a16="http://schemas.microsoft.com/office/drawing/2014/main" id="{7B6B327C-1587-2C59-9C2B-2A5821546C97}"/>
              </a:ext>
            </a:extLst>
          </p:cNvPr>
          <p:cNvSpPr txBox="1"/>
          <p:nvPr/>
        </p:nvSpPr>
        <p:spPr>
          <a:xfrm>
            <a:off x="5486284" y="4958826"/>
            <a:ext cx="2159431" cy="430887"/>
          </a:xfrm>
          <a:prstGeom prst="rect">
            <a:avLst/>
          </a:prstGeom>
          <a:noFill/>
        </p:spPr>
        <p:txBody>
          <a:bodyPr wrap="square" rtlCol="0">
            <a:spAutoFit/>
          </a:bodyPr>
          <a:lstStyle/>
          <a:p>
            <a:r>
              <a:rPr lang="en-US" sz="1100" dirty="0">
                <a:latin typeface="Avenir Book" panose="02000503020000020003" pitchFamily="2" charset="0"/>
              </a:rPr>
              <a:t>This shape is used for surveys, sent to patients or staff.</a:t>
            </a:r>
          </a:p>
        </p:txBody>
      </p:sp>
      <p:sp>
        <p:nvSpPr>
          <p:cNvPr id="24" name="TextBox 23">
            <a:extLst>
              <a:ext uri="{FF2B5EF4-FFF2-40B4-BE49-F238E27FC236}">
                <a16:creationId xmlns:a16="http://schemas.microsoft.com/office/drawing/2014/main" id="{4DD1A7B9-A77F-190D-9D08-116CBF40FA42}"/>
              </a:ext>
            </a:extLst>
          </p:cNvPr>
          <p:cNvSpPr txBox="1"/>
          <p:nvPr/>
        </p:nvSpPr>
        <p:spPr>
          <a:xfrm>
            <a:off x="4410821" y="5677799"/>
            <a:ext cx="1062762" cy="253916"/>
          </a:xfrm>
          <a:prstGeom prst="rect">
            <a:avLst/>
          </a:prstGeom>
          <a:noFill/>
          <a:ln>
            <a:noFill/>
            <a:prstDash val="dash"/>
          </a:ln>
        </p:spPr>
        <p:txBody>
          <a:bodyPr wrap="square" rtlCol="0">
            <a:spAutoFit/>
          </a:bodyPr>
          <a:lstStyle/>
          <a:p>
            <a:r>
              <a:rPr lang="en-US" sz="1050" b="1" dirty="0">
                <a:latin typeface="Avenir Heavy" panose="02000503020000020003" pitchFamily="2" charset="0"/>
              </a:rPr>
              <a:t>{ VARIABLE }</a:t>
            </a:r>
          </a:p>
        </p:txBody>
      </p:sp>
      <p:sp>
        <p:nvSpPr>
          <p:cNvPr id="26" name="TextBox 25">
            <a:extLst>
              <a:ext uri="{FF2B5EF4-FFF2-40B4-BE49-F238E27FC236}">
                <a16:creationId xmlns:a16="http://schemas.microsoft.com/office/drawing/2014/main" id="{EBA4B4B6-05E5-3CBF-E36C-AFB370BFD182}"/>
              </a:ext>
            </a:extLst>
          </p:cNvPr>
          <p:cNvSpPr txBox="1"/>
          <p:nvPr/>
        </p:nvSpPr>
        <p:spPr>
          <a:xfrm>
            <a:off x="5473584" y="5495835"/>
            <a:ext cx="2290037" cy="600164"/>
          </a:xfrm>
          <a:prstGeom prst="rect">
            <a:avLst/>
          </a:prstGeom>
          <a:noFill/>
        </p:spPr>
        <p:txBody>
          <a:bodyPr wrap="square" rtlCol="0">
            <a:spAutoFit/>
          </a:bodyPr>
          <a:lstStyle/>
          <a:p>
            <a:r>
              <a:rPr lang="en-US" sz="1100" dirty="0">
                <a:latin typeface="Avenir Book" panose="02000503020000020003" pitchFamily="2" charset="0"/>
              </a:rPr>
              <a:t>Text in curly brackets { } indicates that a pre-populated variable is piped into a message.</a:t>
            </a:r>
          </a:p>
        </p:txBody>
      </p:sp>
      <p:sp>
        <p:nvSpPr>
          <p:cNvPr id="29" name="TextBox 28">
            <a:extLst>
              <a:ext uri="{FF2B5EF4-FFF2-40B4-BE49-F238E27FC236}">
                <a16:creationId xmlns:a16="http://schemas.microsoft.com/office/drawing/2014/main" id="{C8794CA7-26B0-762D-42E4-43C060362F73}"/>
              </a:ext>
            </a:extLst>
          </p:cNvPr>
          <p:cNvSpPr txBox="1"/>
          <p:nvPr/>
        </p:nvSpPr>
        <p:spPr>
          <a:xfrm>
            <a:off x="5521056" y="4249911"/>
            <a:ext cx="2156360" cy="600164"/>
          </a:xfrm>
          <a:prstGeom prst="rect">
            <a:avLst/>
          </a:prstGeom>
          <a:noFill/>
        </p:spPr>
        <p:txBody>
          <a:bodyPr wrap="square" rtlCol="0">
            <a:spAutoFit/>
          </a:bodyPr>
          <a:lstStyle/>
          <a:p>
            <a:r>
              <a:rPr lang="en-US" sz="1100" dirty="0">
                <a:latin typeface="Avenir Book" panose="02000503020000020003" pitchFamily="2" charset="0"/>
              </a:rPr>
              <a:t>This shape is used to indicate when a participant texts in a </a:t>
            </a:r>
            <a:r>
              <a:rPr lang="en-US" sz="1100" b="1" dirty="0">
                <a:latin typeface="Avenir Book" panose="02000503020000020003" pitchFamily="2" charset="0"/>
              </a:rPr>
              <a:t>keyword</a:t>
            </a:r>
            <a:r>
              <a:rPr lang="en-US" sz="1100" dirty="0">
                <a:latin typeface="Avenir Book" panose="02000503020000020003" pitchFamily="2" charset="0"/>
              </a:rPr>
              <a:t>.</a:t>
            </a:r>
          </a:p>
        </p:txBody>
      </p:sp>
      <p:sp>
        <p:nvSpPr>
          <p:cNvPr id="30" name="Triangle 29">
            <a:extLst>
              <a:ext uri="{FF2B5EF4-FFF2-40B4-BE49-F238E27FC236}">
                <a16:creationId xmlns:a16="http://schemas.microsoft.com/office/drawing/2014/main" id="{5C76D0A8-9A23-7E17-A403-F07F5A49A9A6}"/>
              </a:ext>
            </a:extLst>
          </p:cNvPr>
          <p:cNvSpPr/>
          <p:nvPr/>
        </p:nvSpPr>
        <p:spPr>
          <a:xfrm>
            <a:off x="4674498" y="4368198"/>
            <a:ext cx="417411" cy="359837"/>
          </a:xfrm>
          <a:prstGeom prst="triangle">
            <a:avLst/>
          </a:prstGeom>
          <a:solidFill>
            <a:schemeClr val="accent2">
              <a:lumMod val="60000"/>
              <a:lumOff val="40000"/>
            </a:schemeClr>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5403A32-CA27-1DB4-8667-6131827F7440}"/>
              </a:ext>
            </a:extLst>
          </p:cNvPr>
          <p:cNvSpPr txBox="1"/>
          <p:nvPr/>
        </p:nvSpPr>
        <p:spPr>
          <a:xfrm>
            <a:off x="359834" y="726812"/>
            <a:ext cx="3509059" cy="4633513"/>
          </a:xfrm>
          <a:prstGeom prst="rect">
            <a:avLst/>
          </a:prstGeom>
          <a:noFill/>
        </p:spPr>
        <p:txBody>
          <a:bodyPr wrap="square" rtlCol="0">
            <a:spAutoFit/>
          </a:bodyPr>
          <a:lstStyle/>
          <a:p>
            <a:pPr>
              <a:lnSpc>
                <a:spcPct val="150000"/>
              </a:lnSpc>
            </a:pPr>
            <a:r>
              <a:rPr lang="en-US" sz="1600" b="1" dirty="0">
                <a:effectLst/>
                <a:latin typeface="Avenir Heavy" panose="02000503020000020003" pitchFamily="2" charset="0"/>
                <a:ea typeface="Times New Roman" panose="02020603050405020304" pitchFamily="18" charset="0"/>
                <a:cs typeface="Times New Roman" panose="02020603050405020304" pitchFamily="18" charset="0"/>
              </a:rPr>
              <a:t>Conversations</a:t>
            </a:r>
          </a:p>
          <a:p>
            <a:pPr>
              <a:lnSpc>
                <a:spcPct val="150000"/>
              </a:lnSpc>
            </a:pPr>
            <a:endParaRPr lang="en-US" sz="1400" dirty="0">
              <a:effectLst/>
              <a:latin typeface="Avenir Book" panose="02000503020000020003" pitchFamily="2" charset="0"/>
              <a:ea typeface="Times New Roman" panose="02020603050405020304" pitchFamily="18" charset="0"/>
              <a:cs typeface="Times New Roman" panose="02020603050405020304" pitchFamily="18" charset="0"/>
            </a:endParaRPr>
          </a:p>
          <a:p>
            <a:pPr>
              <a:lnSpc>
                <a:spcPct val="150000"/>
              </a:lnSpc>
            </a:pPr>
            <a:r>
              <a:rPr lang="en-US" sz="1400" dirty="0">
                <a:effectLst/>
                <a:latin typeface="Avenir Book" panose="02000503020000020003" pitchFamily="2" charset="0"/>
                <a:ea typeface="Times New Roman" panose="02020603050405020304" pitchFamily="18" charset="0"/>
                <a:cs typeface="Times New Roman" panose="02020603050405020304" pitchFamily="18" charset="0"/>
              </a:rPr>
              <a:t>Way to Health allows users to engage in bi-directional conversations with patients. Conversations can be configured to trigger specific outcomes depending responses and can be scheduled for a particular date/time or initiated when a patient texts in a keyword. </a:t>
            </a:r>
          </a:p>
          <a:p>
            <a:pPr>
              <a:lnSpc>
                <a:spcPct val="150000"/>
              </a:lnSpc>
            </a:pPr>
            <a:endParaRPr lang="en-US" sz="1400" dirty="0">
              <a:effectLst/>
              <a:latin typeface="Avenir Book" panose="02000503020000020003" pitchFamily="2" charset="0"/>
              <a:ea typeface="Times New Roman" panose="02020603050405020304" pitchFamily="18" charset="0"/>
              <a:cs typeface="Times New Roman" panose="02020603050405020304" pitchFamily="18" charset="0"/>
            </a:endParaRPr>
          </a:p>
          <a:p>
            <a:pPr>
              <a:lnSpc>
                <a:spcPct val="150000"/>
              </a:lnSpc>
            </a:pPr>
            <a:r>
              <a:rPr lang="en-US" sz="1400" dirty="0">
                <a:latin typeface="Avenir Book" panose="02000503020000020003" pitchFamily="2" charset="0"/>
                <a:cs typeface="Times New Roman" panose="02020603050405020304" pitchFamily="18" charset="0"/>
              </a:rPr>
              <a:t>Use the Key and Conversation Flow (to the right) and the Conversation Example (</a:t>
            </a:r>
            <a:r>
              <a:rPr lang="en-US" sz="1400" dirty="0">
                <a:latin typeface="Avenir Book" panose="02000503020000020003" pitchFamily="2" charset="0"/>
                <a:cs typeface="Times New Roman" panose="02020603050405020304" pitchFamily="18" charset="0"/>
                <a:hlinkClick r:id="" action="ppaction://hlinkshowjump?jump=nextslide"/>
              </a:rPr>
              <a:t>pg. 4</a:t>
            </a:r>
            <a:r>
              <a:rPr lang="en-US" sz="1400" dirty="0">
                <a:latin typeface="Avenir Book" panose="02000503020000020003" pitchFamily="2" charset="0"/>
                <a:cs typeface="Times New Roman" panose="02020603050405020304" pitchFamily="18" charset="0"/>
              </a:rPr>
              <a:t>) to plan your program’s conversations. </a:t>
            </a:r>
            <a:endParaRPr lang="en-US" sz="1400" dirty="0"/>
          </a:p>
        </p:txBody>
      </p:sp>
      <p:sp>
        <p:nvSpPr>
          <p:cNvPr id="17" name="Slide Number Placeholder 12">
            <a:extLst>
              <a:ext uri="{FF2B5EF4-FFF2-40B4-BE49-F238E27FC236}">
                <a16:creationId xmlns:a16="http://schemas.microsoft.com/office/drawing/2014/main" id="{48BBE69B-12D1-BB56-5BDB-A6F73A6BD9B9}"/>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4</a:t>
            </a:r>
          </a:p>
        </p:txBody>
      </p:sp>
      <p:sp>
        <p:nvSpPr>
          <p:cNvPr id="18" name="Rectangle 17">
            <a:extLst>
              <a:ext uri="{FF2B5EF4-FFF2-40B4-BE49-F238E27FC236}">
                <a16:creationId xmlns:a16="http://schemas.microsoft.com/office/drawing/2014/main" id="{7B3B8121-8A18-54AA-DB8B-C2262AE6117D}"/>
              </a:ext>
            </a:extLst>
          </p:cNvPr>
          <p:cNvSpPr/>
          <p:nvPr/>
        </p:nvSpPr>
        <p:spPr>
          <a:xfrm>
            <a:off x="8228101" y="762000"/>
            <a:ext cx="3582899" cy="55626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Google Shape;54;p13">
            <a:extLst>
              <a:ext uri="{FF2B5EF4-FFF2-40B4-BE49-F238E27FC236}">
                <a16:creationId xmlns:a16="http://schemas.microsoft.com/office/drawing/2014/main" id="{6936E26A-7F2A-449A-BE1A-951F66A38006}"/>
              </a:ext>
            </a:extLst>
          </p:cNvPr>
          <p:cNvSpPr/>
          <p:nvPr/>
        </p:nvSpPr>
        <p:spPr>
          <a:xfrm>
            <a:off x="8228102" y="769276"/>
            <a:ext cx="3582898" cy="263863"/>
          </a:xfrm>
          <a:prstGeom prst="rect">
            <a:avLst/>
          </a:prstGeom>
          <a:solidFill>
            <a:srgbClr val="00346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400" b="1" spc="50" dirty="0">
                <a:solidFill>
                  <a:schemeClr val="bg1"/>
                </a:solidFill>
                <a:latin typeface="Avenir Heavy" panose="02000503020000020003" pitchFamily="2" charset="0"/>
              </a:rPr>
              <a:t>CONVERSATION FLOW</a:t>
            </a:r>
            <a:endParaRPr sz="1400" b="1" spc="50" dirty="0">
              <a:solidFill>
                <a:schemeClr val="bg1"/>
              </a:solidFill>
              <a:latin typeface="Avenir Heavy" panose="02000503020000020003" pitchFamily="2" charset="0"/>
            </a:endParaRPr>
          </a:p>
        </p:txBody>
      </p:sp>
      <p:sp>
        <p:nvSpPr>
          <p:cNvPr id="22" name="Google Shape;76;p13">
            <a:extLst>
              <a:ext uri="{FF2B5EF4-FFF2-40B4-BE49-F238E27FC236}">
                <a16:creationId xmlns:a16="http://schemas.microsoft.com/office/drawing/2014/main" id="{29ED4D53-ED55-939B-B80C-32F8C8A8E36E}"/>
              </a:ext>
            </a:extLst>
          </p:cNvPr>
          <p:cNvSpPr/>
          <p:nvPr/>
        </p:nvSpPr>
        <p:spPr>
          <a:xfrm>
            <a:off x="10249069" y="4602501"/>
            <a:ext cx="915209" cy="426699"/>
          </a:xfrm>
          <a:prstGeom prst="rect">
            <a:avLst/>
          </a:prstGeom>
          <a:solidFill>
            <a:srgbClr val="B5A7D5"/>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endParaRPr lang="en-US" sz="1000" b="1" dirty="0"/>
          </a:p>
          <a:p>
            <a:pPr algn="ctr"/>
            <a:r>
              <a:rPr lang="en-US" sz="900" b="1" dirty="0">
                <a:latin typeface="Avenir Black" panose="02000503020000020003" pitchFamily="2" charset="0"/>
              </a:rPr>
              <a:t>SURVEY</a:t>
            </a:r>
          </a:p>
          <a:p>
            <a:pPr marL="0" lvl="0" indent="0" algn="ctr" rtl="0">
              <a:spcBef>
                <a:spcPts val="0"/>
              </a:spcBef>
              <a:spcAft>
                <a:spcPts val="0"/>
              </a:spcAft>
              <a:buNone/>
            </a:pPr>
            <a:endParaRPr sz="1000" b="1" dirty="0"/>
          </a:p>
        </p:txBody>
      </p:sp>
    </p:spTree>
    <p:extLst>
      <p:ext uri="{BB962C8B-B14F-4D97-AF65-F5344CB8AC3E}">
        <p14:creationId xmlns:p14="http://schemas.microsoft.com/office/powerpoint/2010/main" val="174515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Google Shape;139;p15">
            <a:extLst>
              <a:ext uri="{FF2B5EF4-FFF2-40B4-BE49-F238E27FC236}">
                <a16:creationId xmlns:a16="http://schemas.microsoft.com/office/drawing/2014/main" id="{C3078BAA-E5C6-697D-529C-0581DCD9AF2C}"/>
              </a:ext>
            </a:extLst>
          </p:cNvPr>
          <p:cNvCxnSpPr>
            <a:cxnSpLocks/>
          </p:cNvCxnSpPr>
          <p:nvPr/>
        </p:nvCxnSpPr>
        <p:spPr>
          <a:xfrm rot="16200000" flipH="1">
            <a:off x="583863" y="5889607"/>
            <a:ext cx="828659" cy="289615"/>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4" name="Google Shape;139;p15">
            <a:extLst>
              <a:ext uri="{FF2B5EF4-FFF2-40B4-BE49-F238E27FC236}">
                <a16:creationId xmlns:a16="http://schemas.microsoft.com/office/drawing/2014/main" id="{0BBBE8D2-EA3E-1958-C138-99053C093488}"/>
              </a:ext>
            </a:extLst>
          </p:cNvPr>
          <p:cNvCxnSpPr>
            <a:cxnSpLocks/>
          </p:cNvCxnSpPr>
          <p:nvPr/>
        </p:nvCxnSpPr>
        <p:spPr>
          <a:xfrm rot="5400000">
            <a:off x="1239760" y="5871866"/>
            <a:ext cx="852930" cy="240842"/>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77" name="Google Shape;139;p15">
            <a:extLst>
              <a:ext uri="{FF2B5EF4-FFF2-40B4-BE49-F238E27FC236}">
                <a16:creationId xmlns:a16="http://schemas.microsoft.com/office/drawing/2014/main" id="{91BC6D33-05C9-6867-910E-E8DFE37C2428}"/>
              </a:ext>
            </a:extLst>
          </p:cNvPr>
          <p:cNvCxnSpPr>
            <a:cxnSpLocks/>
          </p:cNvCxnSpPr>
          <p:nvPr/>
        </p:nvCxnSpPr>
        <p:spPr>
          <a:xfrm flipV="1">
            <a:off x="2250741" y="1343864"/>
            <a:ext cx="1687405" cy="139564"/>
          </a:xfrm>
          <a:prstGeom prst="bentConnector3">
            <a:avLst>
              <a:gd name="adj1" fmla="val 61585"/>
            </a:avLst>
          </a:prstGeom>
          <a:noFill/>
          <a:ln w="9525" cap="flat" cmpd="sng">
            <a:solidFill>
              <a:schemeClr val="dk2"/>
            </a:solidFill>
            <a:prstDash val="solid"/>
            <a:round/>
            <a:headEnd type="none" w="med" len="med"/>
            <a:tailEnd type="none" w="med" len="med"/>
          </a:ln>
        </p:spPr>
      </p:cxnSp>
      <p:cxnSp>
        <p:nvCxnSpPr>
          <p:cNvPr id="287" name="Google Shape;60;p13">
            <a:extLst>
              <a:ext uri="{FF2B5EF4-FFF2-40B4-BE49-F238E27FC236}">
                <a16:creationId xmlns:a16="http://schemas.microsoft.com/office/drawing/2014/main" id="{27FD5AD4-F7E8-462A-EB0C-357A5C4CF7BC}"/>
              </a:ext>
            </a:extLst>
          </p:cNvPr>
          <p:cNvCxnSpPr>
            <a:cxnSpLocks/>
          </p:cNvCxnSpPr>
          <p:nvPr/>
        </p:nvCxnSpPr>
        <p:spPr>
          <a:xfrm>
            <a:off x="4835789" y="2084104"/>
            <a:ext cx="640451" cy="0"/>
          </a:xfrm>
          <a:prstGeom prst="straightConnector1">
            <a:avLst/>
          </a:prstGeom>
          <a:noFill/>
          <a:ln w="9525" cap="flat" cmpd="sng">
            <a:solidFill>
              <a:schemeClr val="dk2"/>
            </a:solidFill>
            <a:prstDash val="solid"/>
            <a:round/>
            <a:headEnd type="none" w="med" len="med"/>
            <a:tailEnd type="triangle" w="med" len="med"/>
          </a:ln>
        </p:spPr>
      </p:cxnSp>
      <p:cxnSp>
        <p:nvCxnSpPr>
          <p:cNvPr id="226" name="Google Shape;60;p13">
            <a:extLst>
              <a:ext uri="{FF2B5EF4-FFF2-40B4-BE49-F238E27FC236}">
                <a16:creationId xmlns:a16="http://schemas.microsoft.com/office/drawing/2014/main" id="{92765DB4-C48E-6ABF-BC09-58C8A2185942}"/>
              </a:ext>
            </a:extLst>
          </p:cNvPr>
          <p:cNvCxnSpPr>
            <a:cxnSpLocks/>
          </p:cNvCxnSpPr>
          <p:nvPr/>
        </p:nvCxnSpPr>
        <p:spPr>
          <a:xfrm flipV="1">
            <a:off x="4980545" y="3630500"/>
            <a:ext cx="1817927" cy="2950"/>
          </a:xfrm>
          <a:prstGeom prst="straightConnector1">
            <a:avLst/>
          </a:prstGeom>
          <a:noFill/>
          <a:ln w="9525" cap="flat" cmpd="sng">
            <a:solidFill>
              <a:schemeClr val="dk2"/>
            </a:solidFill>
            <a:prstDash val="solid"/>
            <a:round/>
            <a:headEnd type="none" w="med" len="med"/>
            <a:tailEnd type="triangle" w="med" len="med"/>
          </a:ln>
        </p:spPr>
      </p:cxnSp>
      <p:cxnSp>
        <p:nvCxnSpPr>
          <p:cNvPr id="267" name="Google Shape;60;p13">
            <a:extLst>
              <a:ext uri="{FF2B5EF4-FFF2-40B4-BE49-F238E27FC236}">
                <a16:creationId xmlns:a16="http://schemas.microsoft.com/office/drawing/2014/main" id="{EB03FA4E-C4E4-70D4-DEEB-E31C28875F9A}"/>
              </a:ext>
            </a:extLst>
          </p:cNvPr>
          <p:cNvCxnSpPr>
            <a:cxnSpLocks/>
          </p:cNvCxnSpPr>
          <p:nvPr/>
        </p:nvCxnSpPr>
        <p:spPr>
          <a:xfrm flipV="1">
            <a:off x="8774949" y="4955703"/>
            <a:ext cx="1817927" cy="2950"/>
          </a:xfrm>
          <a:prstGeom prst="straightConnector1">
            <a:avLst/>
          </a:prstGeom>
          <a:noFill/>
          <a:ln w="9525" cap="flat" cmpd="sng">
            <a:solidFill>
              <a:schemeClr val="dk2"/>
            </a:solidFill>
            <a:prstDash val="solid"/>
            <a:round/>
            <a:headEnd type="none" w="med" len="med"/>
            <a:tailEnd type="triangle" w="med" len="med"/>
          </a:ln>
        </p:spPr>
      </p:cxnSp>
      <p:cxnSp>
        <p:nvCxnSpPr>
          <p:cNvPr id="263" name="Google Shape;60;p13">
            <a:extLst>
              <a:ext uri="{FF2B5EF4-FFF2-40B4-BE49-F238E27FC236}">
                <a16:creationId xmlns:a16="http://schemas.microsoft.com/office/drawing/2014/main" id="{6B717A52-4C3A-7BAC-8570-4E053BCEC6A6}"/>
              </a:ext>
            </a:extLst>
          </p:cNvPr>
          <p:cNvCxnSpPr>
            <a:cxnSpLocks/>
          </p:cNvCxnSpPr>
          <p:nvPr/>
        </p:nvCxnSpPr>
        <p:spPr>
          <a:xfrm flipV="1">
            <a:off x="8617434" y="6066314"/>
            <a:ext cx="1817927" cy="2950"/>
          </a:xfrm>
          <a:prstGeom prst="straightConnector1">
            <a:avLst/>
          </a:prstGeom>
          <a:noFill/>
          <a:ln w="9525" cap="flat" cmpd="sng">
            <a:solidFill>
              <a:schemeClr val="dk2"/>
            </a:solidFill>
            <a:prstDash val="solid"/>
            <a:round/>
            <a:headEnd type="none" w="med" len="med"/>
            <a:tailEnd type="triangle" w="med" len="med"/>
          </a:ln>
        </p:spPr>
      </p:cxnSp>
      <p:cxnSp>
        <p:nvCxnSpPr>
          <p:cNvPr id="242" name="Google Shape;139;p15">
            <a:extLst>
              <a:ext uri="{FF2B5EF4-FFF2-40B4-BE49-F238E27FC236}">
                <a16:creationId xmlns:a16="http://schemas.microsoft.com/office/drawing/2014/main" id="{C1F7E2FD-F832-6EB5-26CE-4016FB75D51B}"/>
              </a:ext>
            </a:extLst>
          </p:cNvPr>
          <p:cNvCxnSpPr>
            <a:cxnSpLocks/>
          </p:cNvCxnSpPr>
          <p:nvPr/>
        </p:nvCxnSpPr>
        <p:spPr>
          <a:xfrm>
            <a:off x="4950842" y="5062376"/>
            <a:ext cx="1831373" cy="1006888"/>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38" name="Google Shape;139;p15">
            <a:extLst>
              <a:ext uri="{FF2B5EF4-FFF2-40B4-BE49-F238E27FC236}">
                <a16:creationId xmlns:a16="http://schemas.microsoft.com/office/drawing/2014/main" id="{7DB8022B-C054-D5FC-0925-12AE1CE48BA9}"/>
              </a:ext>
            </a:extLst>
          </p:cNvPr>
          <p:cNvCxnSpPr>
            <a:cxnSpLocks/>
          </p:cNvCxnSpPr>
          <p:nvPr/>
        </p:nvCxnSpPr>
        <p:spPr>
          <a:xfrm>
            <a:off x="5041963" y="4732309"/>
            <a:ext cx="2456884" cy="330067"/>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32" name="Google Shape;60;p13">
            <a:extLst>
              <a:ext uri="{FF2B5EF4-FFF2-40B4-BE49-F238E27FC236}">
                <a16:creationId xmlns:a16="http://schemas.microsoft.com/office/drawing/2014/main" id="{2EF74D1E-C434-0713-BB9F-E5A0D1B948EB}"/>
              </a:ext>
            </a:extLst>
          </p:cNvPr>
          <p:cNvCxnSpPr>
            <a:cxnSpLocks/>
          </p:cNvCxnSpPr>
          <p:nvPr/>
        </p:nvCxnSpPr>
        <p:spPr>
          <a:xfrm>
            <a:off x="4972049" y="4206823"/>
            <a:ext cx="2151499" cy="0"/>
          </a:xfrm>
          <a:prstGeom prst="straightConnector1">
            <a:avLst/>
          </a:prstGeom>
          <a:noFill/>
          <a:ln w="9525" cap="flat" cmpd="sng">
            <a:solidFill>
              <a:schemeClr val="dk2"/>
            </a:solidFill>
            <a:prstDash val="solid"/>
            <a:round/>
            <a:headEnd type="none" w="med" len="med"/>
            <a:tailEnd type="triangle" w="med" len="med"/>
          </a:ln>
        </p:spPr>
      </p:cxnSp>
      <p:cxnSp>
        <p:nvCxnSpPr>
          <p:cNvPr id="99" name="Google Shape;139;p15">
            <a:extLst>
              <a:ext uri="{FF2B5EF4-FFF2-40B4-BE49-F238E27FC236}">
                <a16:creationId xmlns:a16="http://schemas.microsoft.com/office/drawing/2014/main" id="{7BC277E6-637E-9107-E443-E9847E0E3DA3}"/>
              </a:ext>
            </a:extLst>
          </p:cNvPr>
          <p:cNvCxnSpPr>
            <a:cxnSpLocks/>
          </p:cNvCxnSpPr>
          <p:nvPr/>
        </p:nvCxnSpPr>
        <p:spPr>
          <a:xfrm rot="5400000">
            <a:off x="401512" y="4678457"/>
            <a:ext cx="849486" cy="539826"/>
          </a:xfrm>
          <a:prstGeom prst="bentConnector3">
            <a:avLst>
              <a:gd name="adj1" fmla="val 51495"/>
            </a:avLst>
          </a:prstGeom>
          <a:noFill/>
          <a:ln w="9525" cap="flat" cmpd="sng">
            <a:solidFill>
              <a:schemeClr val="dk2"/>
            </a:solidFill>
            <a:prstDash val="solid"/>
            <a:round/>
            <a:headEnd type="none" w="med" len="med"/>
            <a:tailEnd type="none" w="med" len="med"/>
          </a:ln>
        </p:spPr>
      </p:cxnSp>
      <p:cxnSp>
        <p:nvCxnSpPr>
          <p:cNvPr id="120" name="Google Shape;139;p15">
            <a:extLst>
              <a:ext uri="{FF2B5EF4-FFF2-40B4-BE49-F238E27FC236}">
                <a16:creationId xmlns:a16="http://schemas.microsoft.com/office/drawing/2014/main" id="{D0884A85-5E5D-6F81-4141-DB4267533782}"/>
              </a:ext>
            </a:extLst>
          </p:cNvPr>
          <p:cNvCxnSpPr>
            <a:cxnSpLocks/>
          </p:cNvCxnSpPr>
          <p:nvPr/>
        </p:nvCxnSpPr>
        <p:spPr>
          <a:xfrm rot="16200000" flipH="1">
            <a:off x="1538609" y="4773550"/>
            <a:ext cx="657662" cy="545296"/>
          </a:xfrm>
          <a:prstGeom prst="bentConnector3">
            <a:avLst>
              <a:gd name="adj1" fmla="val 36482"/>
            </a:avLst>
          </a:prstGeom>
          <a:noFill/>
          <a:ln w="9525" cap="flat" cmpd="sng">
            <a:solidFill>
              <a:schemeClr val="dk2"/>
            </a:solidFill>
            <a:prstDash val="solid"/>
            <a:round/>
            <a:headEnd type="none" w="med" len="med"/>
            <a:tailEnd type="none" w="med" len="med"/>
          </a:ln>
        </p:spPr>
      </p:cxnSp>
      <p:cxnSp>
        <p:nvCxnSpPr>
          <p:cNvPr id="212" name="Google Shape;60;p13">
            <a:extLst>
              <a:ext uri="{FF2B5EF4-FFF2-40B4-BE49-F238E27FC236}">
                <a16:creationId xmlns:a16="http://schemas.microsoft.com/office/drawing/2014/main" id="{17893E2D-E1F3-3AA4-B2A8-27BE21784CB0}"/>
              </a:ext>
            </a:extLst>
          </p:cNvPr>
          <p:cNvCxnSpPr>
            <a:cxnSpLocks/>
          </p:cNvCxnSpPr>
          <p:nvPr/>
        </p:nvCxnSpPr>
        <p:spPr>
          <a:xfrm>
            <a:off x="9664897" y="1128995"/>
            <a:ext cx="1749207" cy="0"/>
          </a:xfrm>
          <a:prstGeom prst="straightConnector1">
            <a:avLst/>
          </a:prstGeom>
          <a:noFill/>
          <a:ln w="9525" cap="flat" cmpd="sng">
            <a:solidFill>
              <a:schemeClr val="dk2"/>
            </a:solidFill>
            <a:prstDash val="solid"/>
            <a:round/>
            <a:headEnd type="none" w="med" len="med"/>
            <a:tailEnd type="triangle" w="med" len="med"/>
          </a:ln>
        </p:spPr>
      </p:cxnSp>
      <p:cxnSp>
        <p:nvCxnSpPr>
          <p:cNvPr id="211" name="Google Shape;60;p13">
            <a:extLst>
              <a:ext uri="{FF2B5EF4-FFF2-40B4-BE49-F238E27FC236}">
                <a16:creationId xmlns:a16="http://schemas.microsoft.com/office/drawing/2014/main" id="{B084FCA5-6633-8493-73E9-658065E7050C}"/>
              </a:ext>
            </a:extLst>
          </p:cNvPr>
          <p:cNvCxnSpPr>
            <a:cxnSpLocks/>
          </p:cNvCxnSpPr>
          <p:nvPr/>
        </p:nvCxnSpPr>
        <p:spPr>
          <a:xfrm>
            <a:off x="7748601" y="2563841"/>
            <a:ext cx="1749207" cy="0"/>
          </a:xfrm>
          <a:prstGeom prst="straightConnector1">
            <a:avLst/>
          </a:prstGeom>
          <a:noFill/>
          <a:ln w="9525" cap="flat" cmpd="sng">
            <a:solidFill>
              <a:schemeClr val="dk2"/>
            </a:solidFill>
            <a:prstDash val="solid"/>
            <a:round/>
            <a:headEnd type="none" w="med" len="med"/>
            <a:tailEnd type="triangle" w="med" len="med"/>
          </a:ln>
        </p:spPr>
      </p:cxnSp>
      <p:cxnSp>
        <p:nvCxnSpPr>
          <p:cNvPr id="159" name="Google Shape;60;p13">
            <a:extLst>
              <a:ext uri="{FF2B5EF4-FFF2-40B4-BE49-F238E27FC236}">
                <a16:creationId xmlns:a16="http://schemas.microsoft.com/office/drawing/2014/main" id="{499A624D-40D8-DF9B-3427-B38E218F5B95}"/>
              </a:ext>
            </a:extLst>
          </p:cNvPr>
          <p:cNvCxnSpPr>
            <a:cxnSpLocks/>
          </p:cNvCxnSpPr>
          <p:nvPr/>
        </p:nvCxnSpPr>
        <p:spPr>
          <a:xfrm>
            <a:off x="7748601" y="1128995"/>
            <a:ext cx="1749207" cy="0"/>
          </a:xfrm>
          <a:prstGeom prst="straightConnector1">
            <a:avLst/>
          </a:prstGeom>
          <a:noFill/>
          <a:ln w="9525" cap="flat" cmpd="sng">
            <a:solidFill>
              <a:schemeClr val="dk2"/>
            </a:solidFill>
            <a:prstDash val="solid"/>
            <a:round/>
            <a:headEnd type="none" w="med" len="med"/>
            <a:tailEnd type="triangle" w="med" len="med"/>
          </a:ln>
        </p:spPr>
      </p:cxnSp>
      <p:sp>
        <p:nvSpPr>
          <p:cNvPr id="119" name="Google Shape;138;p15">
            <a:extLst>
              <a:ext uri="{FF2B5EF4-FFF2-40B4-BE49-F238E27FC236}">
                <a16:creationId xmlns:a16="http://schemas.microsoft.com/office/drawing/2014/main" id="{EB35C590-33A2-8483-572E-27C4E03C1DFD}"/>
              </a:ext>
            </a:extLst>
          </p:cNvPr>
          <p:cNvSpPr/>
          <p:nvPr/>
        </p:nvSpPr>
        <p:spPr>
          <a:xfrm>
            <a:off x="1545802" y="5239141"/>
            <a:ext cx="783069"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Medium" panose="02000503020000020003" pitchFamily="2" charset="0"/>
              </a:rPr>
              <a:t>BYE</a:t>
            </a:r>
            <a:endParaRPr sz="1000" b="1" dirty="0">
              <a:latin typeface="Avenir Medium" panose="02000503020000020003" pitchFamily="2" charset="0"/>
            </a:endParaRPr>
          </a:p>
        </p:txBody>
      </p:sp>
      <p:sp>
        <p:nvSpPr>
          <p:cNvPr id="75" name="Google Shape;138;p15">
            <a:extLst>
              <a:ext uri="{FF2B5EF4-FFF2-40B4-BE49-F238E27FC236}">
                <a16:creationId xmlns:a16="http://schemas.microsoft.com/office/drawing/2014/main" id="{4806CD19-8AFF-3F66-86CF-F870B5EB9DBE}"/>
              </a:ext>
            </a:extLst>
          </p:cNvPr>
          <p:cNvSpPr/>
          <p:nvPr/>
        </p:nvSpPr>
        <p:spPr>
          <a:xfrm>
            <a:off x="339367" y="5252286"/>
            <a:ext cx="783069"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NOT ME</a:t>
            </a:r>
            <a:endParaRPr sz="1000" b="1" dirty="0">
              <a:latin typeface="Avenir Heavy" panose="02000503020000020003" pitchFamily="2" charset="0"/>
            </a:endParaRPr>
          </a:p>
        </p:txBody>
      </p:sp>
      <p:sp>
        <p:nvSpPr>
          <p:cNvPr id="57" name="Google Shape;146;p15">
            <a:extLst>
              <a:ext uri="{FF2B5EF4-FFF2-40B4-BE49-F238E27FC236}">
                <a16:creationId xmlns:a16="http://schemas.microsoft.com/office/drawing/2014/main" id="{3B425BAE-E719-66F0-E929-4F8E08529BEC}"/>
              </a:ext>
            </a:extLst>
          </p:cNvPr>
          <p:cNvSpPr/>
          <p:nvPr/>
        </p:nvSpPr>
        <p:spPr>
          <a:xfrm>
            <a:off x="0" y="0"/>
            <a:ext cx="12192000" cy="367500"/>
          </a:xfrm>
          <a:prstGeom prst="rect">
            <a:avLst/>
          </a:pr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dirty="0">
                <a:solidFill>
                  <a:srgbClr val="FFFFFF"/>
                </a:solidFill>
              </a:rPr>
              <a:t> EXAMPLES</a:t>
            </a:r>
            <a:endParaRPr sz="1300" b="1" dirty="0">
              <a:solidFill>
                <a:srgbClr val="FFFFFF"/>
              </a:solidFill>
            </a:endParaRPr>
          </a:p>
        </p:txBody>
      </p:sp>
      <p:sp>
        <p:nvSpPr>
          <p:cNvPr id="3" name="5-Point Star 2">
            <a:extLst>
              <a:ext uri="{FF2B5EF4-FFF2-40B4-BE49-F238E27FC236}">
                <a16:creationId xmlns:a16="http://schemas.microsoft.com/office/drawing/2014/main" id="{2229FBF6-39FD-A465-961A-271E3D509907}"/>
              </a:ext>
            </a:extLst>
          </p:cNvPr>
          <p:cNvSpPr/>
          <p:nvPr/>
        </p:nvSpPr>
        <p:spPr>
          <a:xfrm>
            <a:off x="932063" y="4990594"/>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venir Heavy" panose="02000503020000020003" pitchFamily="2" charset="0"/>
              </a:rPr>
              <a:t>1</a:t>
            </a:r>
          </a:p>
        </p:txBody>
      </p:sp>
      <p:sp>
        <p:nvSpPr>
          <p:cNvPr id="5" name="5-Point Star 4">
            <a:extLst>
              <a:ext uri="{FF2B5EF4-FFF2-40B4-BE49-F238E27FC236}">
                <a16:creationId xmlns:a16="http://schemas.microsoft.com/office/drawing/2014/main" id="{B843E7BA-44C9-EBC4-02AC-09E1D254DBD5}"/>
              </a:ext>
            </a:extLst>
          </p:cNvPr>
          <p:cNvSpPr/>
          <p:nvPr/>
        </p:nvSpPr>
        <p:spPr>
          <a:xfrm>
            <a:off x="2037415" y="4972149"/>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2</a:t>
            </a:r>
          </a:p>
        </p:txBody>
      </p:sp>
      <p:sp>
        <p:nvSpPr>
          <p:cNvPr id="6" name="Google Shape;61;p13">
            <a:extLst>
              <a:ext uri="{FF2B5EF4-FFF2-40B4-BE49-F238E27FC236}">
                <a16:creationId xmlns:a16="http://schemas.microsoft.com/office/drawing/2014/main" id="{2D287B13-1425-77BC-10AC-F8A9B7F6B461}"/>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CONVERSATION EXAMPLE </a:t>
            </a:r>
          </a:p>
        </p:txBody>
      </p:sp>
      <p:sp>
        <p:nvSpPr>
          <p:cNvPr id="72" name="Google Shape;134;p15">
            <a:extLst>
              <a:ext uri="{FF2B5EF4-FFF2-40B4-BE49-F238E27FC236}">
                <a16:creationId xmlns:a16="http://schemas.microsoft.com/office/drawing/2014/main" id="{8BA70607-B965-CB87-45E5-7519B2131BB8}"/>
              </a:ext>
            </a:extLst>
          </p:cNvPr>
          <p:cNvSpPr/>
          <p:nvPr/>
        </p:nvSpPr>
        <p:spPr>
          <a:xfrm>
            <a:off x="345741" y="834861"/>
            <a:ext cx="1938600" cy="228600"/>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r>
              <a:rPr lang="en-US" sz="1100" b="1" dirty="0">
                <a:latin typeface="Avenir Heavy" panose="02000503020000020003" pitchFamily="2" charset="0"/>
                <a:cs typeface="Arial"/>
              </a:rPr>
              <a:t>Day  1 - 9</a:t>
            </a:r>
            <a:r>
              <a:rPr lang="en-US" sz="1100" b="1" dirty="0">
                <a:latin typeface="Avenir Heavy" panose="02000503020000020003" pitchFamily="2" charset="0"/>
                <a:cs typeface="Arial"/>
                <a:sym typeface="Wingdings" pitchFamily="2" charset="2"/>
              </a:rPr>
              <a:t>:00 am</a:t>
            </a:r>
            <a:endParaRPr lang="en-US" sz="1100" b="1" dirty="0">
              <a:latin typeface="Avenir Heavy" panose="02000503020000020003" pitchFamily="2" charset="0"/>
              <a:cs typeface="Arial"/>
            </a:endParaRPr>
          </a:p>
        </p:txBody>
      </p:sp>
      <p:sp>
        <p:nvSpPr>
          <p:cNvPr id="73" name="Google Shape;135;p15">
            <a:extLst>
              <a:ext uri="{FF2B5EF4-FFF2-40B4-BE49-F238E27FC236}">
                <a16:creationId xmlns:a16="http://schemas.microsoft.com/office/drawing/2014/main" id="{137FF164-EA42-B204-369D-F958C6B225C8}"/>
              </a:ext>
            </a:extLst>
          </p:cNvPr>
          <p:cNvSpPr/>
          <p:nvPr/>
        </p:nvSpPr>
        <p:spPr>
          <a:xfrm>
            <a:off x="339367" y="1135967"/>
            <a:ext cx="1938600" cy="3581400"/>
          </a:xfrm>
          <a:prstGeom prst="rect">
            <a:avLst/>
          </a:prstGeom>
          <a:solidFill>
            <a:srgbClr val="9FC5E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r>
              <a:rPr lang="en-US" sz="1100" dirty="0">
                <a:solidFill>
                  <a:srgbClr val="000000"/>
                </a:solidFill>
                <a:latin typeface="Avenir Book" panose="02000503020000020003" pitchFamily="2" charset="0"/>
                <a:cs typeface="Arial"/>
              </a:rPr>
              <a:t>Hi </a:t>
            </a:r>
            <a:r>
              <a:rPr lang="en-US" sz="1100" b="1" dirty="0">
                <a:solidFill>
                  <a:srgbClr val="000000"/>
                </a:solidFill>
                <a:latin typeface="Avenir Book" panose="02000503020000020003" pitchFamily="2" charset="0"/>
                <a:cs typeface="Arial"/>
              </a:rPr>
              <a:t>{PATIENT_NAME} </a:t>
            </a:r>
            <a:r>
              <a:rPr lang="en-US" sz="1100" dirty="0">
                <a:solidFill>
                  <a:srgbClr val="000000"/>
                </a:solidFill>
                <a:latin typeface="Avenir Book" panose="02000503020000020003" pitchFamily="2" charset="0"/>
                <a:cs typeface="Arial"/>
              </a:rPr>
              <a:t>this is a message from PCP’s office at Penn Medicine. We're alerting you to a new text-based program which helps manage one of your health conditions. </a:t>
            </a:r>
            <a:br>
              <a:rPr lang="en-US" sz="1100" dirty="0">
                <a:solidFill>
                  <a:srgbClr val="000000"/>
                </a:solidFill>
                <a:latin typeface="Avenir Book" panose="02000503020000020003" pitchFamily="2" charset="0"/>
                <a:cs typeface="Arial"/>
              </a:rPr>
            </a:br>
            <a:endParaRPr lang="en-US" sz="1100" dirty="0">
              <a:solidFill>
                <a:srgbClr val="000000"/>
              </a:solidFill>
              <a:latin typeface="Avenir Book" panose="02000503020000020003" pitchFamily="2" charset="0"/>
              <a:cs typeface="Arial"/>
            </a:endParaRPr>
          </a:p>
          <a:p>
            <a:r>
              <a:rPr lang="en-US" sz="1100" dirty="0">
                <a:solidFill>
                  <a:srgbClr val="000000"/>
                </a:solidFill>
                <a:latin typeface="Avenir Book" panose="02000503020000020003" pitchFamily="2" charset="0"/>
                <a:cs typeface="Arial"/>
              </a:rPr>
              <a:t>Text NOT ME if we contacted the wrong number, or BYE if you don't want to receive messages about the program. </a:t>
            </a:r>
          </a:p>
          <a:p>
            <a:endParaRPr lang="en-US" sz="1100" dirty="0">
              <a:solidFill>
                <a:srgbClr val="000000"/>
              </a:solidFill>
              <a:latin typeface="Avenir Book" panose="02000503020000020003" pitchFamily="2" charset="0"/>
              <a:cs typeface="Arial"/>
            </a:endParaRPr>
          </a:p>
          <a:p>
            <a:r>
              <a:rPr lang="en-US" sz="1100" dirty="0">
                <a:solidFill>
                  <a:srgbClr val="000000"/>
                </a:solidFill>
                <a:latin typeface="Avenir Book" panose="02000503020000020003" pitchFamily="2" charset="0"/>
                <a:cs typeface="Arial"/>
              </a:rPr>
              <a:t>Please note texting is not 100% secure. Msg &amp; data rates may apply. </a:t>
            </a:r>
          </a:p>
        </p:txBody>
      </p:sp>
      <p:cxnSp>
        <p:nvCxnSpPr>
          <p:cNvPr id="155" name="Google Shape;60;p13">
            <a:extLst>
              <a:ext uri="{FF2B5EF4-FFF2-40B4-BE49-F238E27FC236}">
                <a16:creationId xmlns:a16="http://schemas.microsoft.com/office/drawing/2014/main" id="{5A595D75-E32C-615F-6BE3-10896870769B}"/>
              </a:ext>
            </a:extLst>
          </p:cNvPr>
          <p:cNvCxnSpPr>
            <a:cxnSpLocks/>
          </p:cNvCxnSpPr>
          <p:nvPr/>
        </p:nvCxnSpPr>
        <p:spPr>
          <a:xfrm>
            <a:off x="4950842" y="1491358"/>
            <a:ext cx="1212009" cy="0"/>
          </a:xfrm>
          <a:prstGeom prst="straightConnector1">
            <a:avLst/>
          </a:prstGeom>
          <a:noFill/>
          <a:ln w="9525" cap="flat" cmpd="sng">
            <a:solidFill>
              <a:schemeClr val="dk2"/>
            </a:solidFill>
            <a:prstDash val="solid"/>
            <a:round/>
            <a:headEnd type="none" w="med" len="med"/>
            <a:tailEnd type="triangle" w="med" len="med"/>
          </a:ln>
        </p:spPr>
      </p:cxnSp>
      <p:sp>
        <p:nvSpPr>
          <p:cNvPr id="154" name="Google Shape;138;p15">
            <a:extLst>
              <a:ext uri="{FF2B5EF4-FFF2-40B4-BE49-F238E27FC236}">
                <a16:creationId xmlns:a16="http://schemas.microsoft.com/office/drawing/2014/main" id="{99F72574-3A1E-FE8B-75E0-6A254FC4A4E3}"/>
              </a:ext>
            </a:extLst>
          </p:cNvPr>
          <p:cNvSpPr/>
          <p:nvPr/>
        </p:nvSpPr>
        <p:spPr>
          <a:xfrm>
            <a:off x="5124056" y="1305561"/>
            <a:ext cx="475151" cy="355734"/>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1</a:t>
            </a:r>
            <a:endParaRPr sz="1000" b="1" dirty="0"/>
          </a:p>
        </p:txBody>
      </p:sp>
      <p:sp>
        <p:nvSpPr>
          <p:cNvPr id="153" name="TextBox 152">
            <a:extLst>
              <a:ext uri="{FF2B5EF4-FFF2-40B4-BE49-F238E27FC236}">
                <a16:creationId xmlns:a16="http://schemas.microsoft.com/office/drawing/2014/main" id="{3E470130-5219-14C9-E0E9-EE2AFBB43B5B}"/>
              </a:ext>
            </a:extLst>
          </p:cNvPr>
          <p:cNvSpPr txBox="1"/>
          <p:nvPr/>
        </p:nvSpPr>
        <p:spPr>
          <a:xfrm>
            <a:off x="5749107" y="824388"/>
            <a:ext cx="2077628" cy="2123658"/>
          </a:xfrm>
          <a:prstGeom prst="rect">
            <a:avLst/>
          </a:prstGeom>
          <a:solidFill>
            <a:srgbClr val="A0C5E9"/>
          </a:solidFill>
          <a:ln>
            <a:solidFill>
              <a:schemeClr val="tx1"/>
            </a:solidFill>
          </a:ln>
        </p:spPr>
        <p:txBody>
          <a:bodyPr wrap="square" lIns="91440" tIns="45720" rIns="91440" bIns="45720" rtlCol="0" anchor="t">
            <a:spAutoFit/>
          </a:bodyPr>
          <a:lstStyle/>
          <a:p>
            <a:r>
              <a:rPr lang="en-US" sz="1100" dirty="0">
                <a:solidFill>
                  <a:srgbClr val="000000"/>
                </a:solidFill>
                <a:latin typeface="Avenir Book" panose="02000503020000020003" pitchFamily="2" charset="0"/>
                <a:cs typeface="Arial"/>
              </a:rPr>
              <a:t>Please walk into any Penn Lab at your earliest convenience. If you prefer an appointment, call </a:t>
            </a:r>
            <a:r>
              <a:rPr lang="en-US" sz="1100" b="1" dirty="0">
                <a:solidFill>
                  <a:srgbClr val="000000"/>
                </a:solidFill>
                <a:latin typeface="Avenir Heavy" panose="02000503020000020003" pitchFamily="2" charset="0"/>
                <a:cs typeface="Arial"/>
              </a:rPr>
              <a:t>{</a:t>
            </a:r>
            <a:r>
              <a:rPr lang="en" sz="1100" b="1" dirty="0">
                <a:latin typeface="Avenir Heavy" panose="02000503020000020003" pitchFamily="2" charset="0"/>
              </a:rPr>
              <a:t>PHONE_NUMBER}</a:t>
            </a:r>
            <a:r>
              <a:rPr lang="en-US" sz="1100" b="1" dirty="0">
                <a:solidFill>
                  <a:srgbClr val="000000"/>
                </a:solidFill>
                <a:latin typeface="Avenir Heavy" panose="02000503020000020003" pitchFamily="2" charset="0"/>
                <a:cs typeface="Arial"/>
              </a:rPr>
              <a:t> </a:t>
            </a:r>
            <a:r>
              <a:rPr lang="en-US" sz="1100" dirty="0">
                <a:solidFill>
                  <a:srgbClr val="000000"/>
                </a:solidFill>
                <a:latin typeface="Avenir Book" panose="02000503020000020003" pitchFamily="2" charset="0"/>
                <a:cs typeface="Arial"/>
              </a:rPr>
              <a:t>or use the myPennMedicine online portal.</a:t>
            </a:r>
          </a:p>
          <a:p>
            <a:endParaRPr lang="en-US" sz="1100" dirty="0">
              <a:solidFill>
                <a:srgbClr val="000000"/>
              </a:solidFill>
              <a:latin typeface="Avenir Book" panose="02000503020000020003" pitchFamily="2" charset="0"/>
              <a:cs typeface="Arial"/>
            </a:endParaRPr>
          </a:p>
          <a:p>
            <a:r>
              <a:rPr lang="en-US" sz="1100" dirty="0">
                <a:solidFill>
                  <a:srgbClr val="000000"/>
                </a:solidFill>
                <a:latin typeface="Avenir Book" panose="02000503020000020003" pitchFamily="2" charset="0"/>
                <a:cs typeface="Arial"/>
              </a:rPr>
              <a:t>If you need to get your labs drawn outside of Penn, text </a:t>
            </a:r>
            <a:r>
              <a:rPr lang="en-US" sz="1100" b="1" dirty="0">
                <a:solidFill>
                  <a:srgbClr val="000000"/>
                </a:solidFill>
                <a:latin typeface="Avenir Book" panose="02000503020000020003" pitchFamily="2" charset="0"/>
                <a:cs typeface="Arial"/>
              </a:rPr>
              <a:t>MAIL</a:t>
            </a:r>
            <a:r>
              <a:rPr lang="en-US" sz="1100" dirty="0">
                <a:solidFill>
                  <a:srgbClr val="000000"/>
                </a:solidFill>
                <a:latin typeface="Avenir Book" panose="02000503020000020003" pitchFamily="2" charset="0"/>
                <a:cs typeface="Arial"/>
              </a:rPr>
              <a:t> and we will mail you lab slips, or </a:t>
            </a:r>
            <a:r>
              <a:rPr lang="en-US" sz="1100" b="1" dirty="0">
                <a:solidFill>
                  <a:srgbClr val="000000"/>
                </a:solidFill>
                <a:latin typeface="Avenir Book" panose="02000503020000020003" pitchFamily="2" charset="0"/>
                <a:cs typeface="Arial"/>
              </a:rPr>
              <a:t>CALL</a:t>
            </a:r>
            <a:r>
              <a:rPr lang="en-US" sz="1100" dirty="0">
                <a:solidFill>
                  <a:srgbClr val="000000"/>
                </a:solidFill>
                <a:latin typeface="Avenir Book" panose="02000503020000020003" pitchFamily="2" charset="0"/>
                <a:cs typeface="Arial"/>
              </a:rPr>
              <a:t> and we will call you. </a:t>
            </a:r>
          </a:p>
        </p:txBody>
      </p:sp>
      <p:sp>
        <p:nvSpPr>
          <p:cNvPr id="157" name="TextBox 156">
            <a:extLst>
              <a:ext uri="{FF2B5EF4-FFF2-40B4-BE49-F238E27FC236}">
                <a16:creationId xmlns:a16="http://schemas.microsoft.com/office/drawing/2014/main" id="{C36B3FBB-00E0-2455-E971-0C5D5D297AC4}"/>
              </a:ext>
            </a:extLst>
          </p:cNvPr>
          <p:cNvSpPr txBox="1"/>
          <p:nvPr/>
        </p:nvSpPr>
        <p:spPr bwMode="auto">
          <a:xfrm>
            <a:off x="8975882" y="776729"/>
            <a:ext cx="1167512" cy="1361911"/>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a:r>
              <a:rPr lang="en-US" sz="1050" b="1" dirty="0">
                <a:solidFill>
                  <a:srgbClr val="000000"/>
                </a:solidFill>
                <a:latin typeface="Avenir Heavy" panose="02000503020000020003" pitchFamily="2" charset="0"/>
              </a:rPr>
              <a:t>{ADDRESS}</a:t>
            </a:r>
          </a:p>
          <a:p>
            <a:pPr algn="ctr"/>
            <a:r>
              <a:rPr lang="en-US" sz="1100" dirty="0">
                <a:solidFill>
                  <a:srgbClr val="000000"/>
                </a:solidFill>
                <a:latin typeface="Avenir Book" panose="02000503020000020003" pitchFamily="2" charset="0"/>
              </a:rPr>
              <a:t>Text 1 if this is your correct address. If not, please respond with the correct one. </a:t>
            </a:r>
          </a:p>
        </p:txBody>
      </p:sp>
      <p:sp>
        <p:nvSpPr>
          <p:cNvPr id="158" name="Google Shape;138;p15">
            <a:extLst>
              <a:ext uri="{FF2B5EF4-FFF2-40B4-BE49-F238E27FC236}">
                <a16:creationId xmlns:a16="http://schemas.microsoft.com/office/drawing/2014/main" id="{D94762B1-CA4D-03B7-C232-4285CC57113D}"/>
              </a:ext>
            </a:extLst>
          </p:cNvPr>
          <p:cNvSpPr/>
          <p:nvPr/>
        </p:nvSpPr>
        <p:spPr>
          <a:xfrm>
            <a:off x="7994860" y="952940"/>
            <a:ext cx="783069"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MAIL</a:t>
            </a:r>
            <a:endParaRPr sz="1000" b="1" dirty="0">
              <a:latin typeface="Avenir Heavy" panose="02000503020000020003" pitchFamily="2" charset="0"/>
            </a:endParaRPr>
          </a:p>
        </p:txBody>
      </p:sp>
      <p:sp>
        <p:nvSpPr>
          <p:cNvPr id="162" name="TextBox 161">
            <a:extLst>
              <a:ext uri="{FF2B5EF4-FFF2-40B4-BE49-F238E27FC236}">
                <a16:creationId xmlns:a16="http://schemas.microsoft.com/office/drawing/2014/main" id="{0B9F436E-2AAF-6E64-722E-BD8640275D0E}"/>
              </a:ext>
            </a:extLst>
          </p:cNvPr>
          <p:cNvSpPr txBox="1"/>
          <p:nvPr/>
        </p:nvSpPr>
        <p:spPr bwMode="auto">
          <a:xfrm>
            <a:off x="8975880" y="2295448"/>
            <a:ext cx="1749207" cy="692497"/>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a:defRPr sz="1000"/>
            </a:pPr>
            <a:r>
              <a:rPr lang="en-US" sz="1100" dirty="0">
                <a:solidFill>
                  <a:srgbClr val="000000"/>
                </a:solidFill>
                <a:latin typeface="Avenir Book" panose="02000503020000020003" pitchFamily="2" charset="0"/>
                <a:cs typeface="Arial"/>
              </a:rPr>
              <a:t>We're happy to help. Please expect a call within 2 business days.</a:t>
            </a:r>
            <a:endParaRPr lang="en-US" sz="1100" u="none" strike="noStrike" baseline="0" dirty="0">
              <a:solidFill>
                <a:srgbClr val="000000"/>
              </a:solidFill>
              <a:latin typeface="Avenir Book" panose="02000503020000020003" pitchFamily="2" charset="0"/>
              <a:cs typeface="Arial"/>
            </a:endParaRPr>
          </a:p>
        </p:txBody>
      </p:sp>
      <p:sp>
        <p:nvSpPr>
          <p:cNvPr id="163" name="TextBox 162">
            <a:extLst>
              <a:ext uri="{FF2B5EF4-FFF2-40B4-BE49-F238E27FC236}">
                <a16:creationId xmlns:a16="http://schemas.microsoft.com/office/drawing/2014/main" id="{A55C2036-2C8D-FEAF-412F-E685C3926B2B}"/>
              </a:ext>
            </a:extLst>
          </p:cNvPr>
          <p:cNvSpPr txBox="1"/>
          <p:nvPr/>
        </p:nvSpPr>
        <p:spPr bwMode="auto">
          <a:xfrm>
            <a:off x="11204947" y="744574"/>
            <a:ext cx="805430" cy="1031051"/>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defRPr sz="1000"/>
            </a:pPr>
            <a:r>
              <a:rPr lang="en-US" sz="1100" dirty="0">
                <a:solidFill>
                  <a:srgbClr val="000000"/>
                </a:solidFill>
                <a:latin typeface="Avenir Book" panose="02000503020000020003" pitchFamily="2" charset="0"/>
                <a:cs typeface="Arial"/>
              </a:rPr>
              <a:t>Thanks! We'll update our records</a:t>
            </a:r>
            <a:endParaRPr lang="en-US" sz="1100" u="none" strike="noStrike" baseline="0" dirty="0">
              <a:solidFill>
                <a:srgbClr val="000000"/>
              </a:solidFill>
              <a:latin typeface="Avenir Book" panose="02000503020000020003" pitchFamily="2" charset="0"/>
              <a:cs typeface="Arial"/>
            </a:endParaRPr>
          </a:p>
        </p:txBody>
      </p:sp>
      <p:sp>
        <p:nvSpPr>
          <p:cNvPr id="166" name="Google Shape;138;p15">
            <a:extLst>
              <a:ext uri="{FF2B5EF4-FFF2-40B4-BE49-F238E27FC236}">
                <a16:creationId xmlns:a16="http://schemas.microsoft.com/office/drawing/2014/main" id="{E86999BE-7432-47F6-422D-6B4443F7A7C6}"/>
              </a:ext>
            </a:extLst>
          </p:cNvPr>
          <p:cNvSpPr/>
          <p:nvPr/>
        </p:nvSpPr>
        <p:spPr>
          <a:xfrm>
            <a:off x="10250662" y="897052"/>
            <a:ext cx="805430" cy="55065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UPDATE ADDRESS</a:t>
            </a:r>
            <a:endParaRPr sz="1000" b="1" dirty="0">
              <a:latin typeface="Avenir Heavy" panose="02000503020000020003" pitchFamily="2" charset="0"/>
            </a:endParaRPr>
          </a:p>
        </p:txBody>
      </p:sp>
      <p:sp>
        <p:nvSpPr>
          <p:cNvPr id="167" name="Google Shape;138;p15">
            <a:extLst>
              <a:ext uri="{FF2B5EF4-FFF2-40B4-BE49-F238E27FC236}">
                <a16:creationId xmlns:a16="http://schemas.microsoft.com/office/drawing/2014/main" id="{ADFBAEE6-9F81-DA6F-2FEA-1532D3E0486B}"/>
              </a:ext>
            </a:extLst>
          </p:cNvPr>
          <p:cNvSpPr/>
          <p:nvPr/>
        </p:nvSpPr>
        <p:spPr>
          <a:xfrm>
            <a:off x="8034623" y="2343654"/>
            <a:ext cx="783069"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CALL</a:t>
            </a:r>
            <a:endParaRPr sz="1000" b="1" dirty="0">
              <a:latin typeface="Avenir Heavy" panose="02000503020000020003" pitchFamily="2" charset="0"/>
            </a:endParaRPr>
          </a:p>
        </p:txBody>
      </p:sp>
      <p:sp>
        <p:nvSpPr>
          <p:cNvPr id="161" name="5-Point Star 160">
            <a:extLst>
              <a:ext uri="{FF2B5EF4-FFF2-40B4-BE49-F238E27FC236}">
                <a16:creationId xmlns:a16="http://schemas.microsoft.com/office/drawing/2014/main" id="{CCB0DDCE-AFB1-73F9-D2A2-8BF815BBD545}"/>
              </a:ext>
            </a:extLst>
          </p:cNvPr>
          <p:cNvSpPr/>
          <p:nvPr/>
        </p:nvSpPr>
        <p:spPr>
          <a:xfrm>
            <a:off x="10515600" y="2057400"/>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4</a:t>
            </a:r>
          </a:p>
        </p:txBody>
      </p:sp>
      <p:sp>
        <p:nvSpPr>
          <p:cNvPr id="131" name="Google Shape;142;p15">
            <a:extLst>
              <a:ext uri="{FF2B5EF4-FFF2-40B4-BE49-F238E27FC236}">
                <a16:creationId xmlns:a16="http://schemas.microsoft.com/office/drawing/2014/main" id="{92EF4BD7-D4E6-21C9-3F98-7A9779C1EE0E}"/>
              </a:ext>
            </a:extLst>
          </p:cNvPr>
          <p:cNvSpPr/>
          <p:nvPr/>
        </p:nvSpPr>
        <p:spPr>
          <a:xfrm>
            <a:off x="3158258" y="834861"/>
            <a:ext cx="1797740" cy="1910070"/>
          </a:xfrm>
          <a:prstGeom prst="rect">
            <a:avLst/>
          </a:prstGeom>
          <a:solidFill>
            <a:srgbClr val="A0C5E9"/>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r>
              <a:rPr lang="en-US" sz="1100" dirty="0">
                <a:solidFill>
                  <a:srgbClr val="000000"/>
                </a:solidFill>
                <a:latin typeface="Avenir Book" panose="02000503020000020003" pitchFamily="2" charset="0"/>
                <a:cs typeface="Arial"/>
              </a:rPr>
              <a:t>Great! You're overdue for bloodwork to help control your diabetes.  We have reserved these labs for you.</a:t>
            </a:r>
          </a:p>
          <a:p>
            <a:r>
              <a:rPr lang="en-US" sz="1100" dirty="0">
                <a:solidFill>
                  <a:srgbClr val="000000"/>
                </a:solidFill>
                <a:latin typeface="Avenir Book" panose="02000503020000020003" pitchFamily="2" charset="0"/>
                <a:cs typeface="Arial"/>
              </a:rPr>
              <a:t> </a:t>
            </a:r>
          </a:p>
          <a:p>
            <a:r>
              <a:rPr lang="en-US" sz="1100" dirty="0">
                <a:solidFill>
                  <a:srgbClr val="000000"/>
                </a:solidFill>
                <a:latin typeface="Avenir Book" panose="02000503020000020003" pitchFamily="2" charset="0"/>
                <a:cs typeface="Arial"/>
              </a:rPr>
              <a:t>Text 1 for info to schedule or 2 if you are not interested.</a:t>
            </a:r>
          </a:p>
        </p:txBody>
      </p:sp>
      <p:sp>
        <p:nvSpPr>
          <p:cNvPr id="213" name="TextBox 212">
            <a:extLst>
              <a:ext uri="{FF2B5EF4-FFF2-40B4-BE49-F238E27FC236}">
                <a16:creationId xmlns:a16="http://schemas.microsoft.com/office/drawing/2014/main" id="{DCDF641D-629E-41A2-726C-D6D2BCBD8CCF}"/>
              </a:ext>
            </a:extLst>
          </p:cNvPr>
          <p:cNvSpPr txBox="1"/>
          <p:nvPr/>
        </p:nvSpPr>
        <p:spPr>
          <a:xfrm>
            <a:off x="3101631" y="3475880"/>
            <a:ext cx="2095926" cy="2123658"/>
          </a:xfrm>
          <a:prstGeom prst="rect">
            <a:avLst/>
          </a:prstGeom>
          <a:solidFill>
            <a:srgbClr val="A0C5E9"/>
          </a:solidFill>
          <a:ln>
            <a:solidFill>
              <a:schemeClr val="tx1"/>
            </a:solidFill>
          </a:ln>
        </p:spPr>
        <p:txBody>
          <a:bodyPr wrap="square" lIns="91440" tIns="45720" rIns="91440" bIns="45720" rtlCol="0" anchor="t">
            <a:spAutoFit/>
          </a:bodyPr>
          <a:lstStyle/>
          <a:p>
            <a:pPr algn="ctr">
              <a:defRPr sz="1000"/>
            </a:pPr>
            <a:r>
              <a:rPr lang="en-US" sz="1100" dirty="0">
                <a:solidFill>
                  <a:srgbClr val="000000"/>
                </a:solidFill>
                <a:latin typeface="Avenir Book" panose="02000503020000020003" pitchFamily="2" charset="0"/>
                <a:cs typeface="Arial"/>
              </a:rPr>
              <a:t>Thanks for your response. Please let us know why you aren't interested in getting bloodwork done at this time. Text back one of the following numbers:</a:t>
            </a:r>
          </a:p>
          <a:p>
            <a:pPr algn="ctr">
              <a:defRPr sz="1000"/>
            </a:pPr>
            <a:r>
              <a:rPr lang="en-US" sz="1100" dirty="0">
                <a:solidFill>
                  <a:srgbClr val="000000"/>
                </a:solidFill>
                <a:latin typeface="Avenir Book" panose="02000503020000020003" pitchFamily="2" charset="0"/>
                <a:cs typeface="Arial"/>
              </a:rPr>
              <a:t>1) No longer a patient of the practice</a:t>
            </a:r>
          </a:p>
          <a:p>
            <a:pPr algn="ctr">
              <a:defRPr sz="1000"/>
            </a:pPr>
            <a:r>
              <a:rPr lang="en-US" sz="1100" dirty="0">
                <a:solidFill>
                  <a:srgbClr val="000000"/>
                </a:solidFill>
                <a:latin typeface="Avenir Book" panose="02000503020000020003" pitchFamily="2" charset="0"/>
                <a:cs typeface="Arial"/>
              </a:rPr>
              <a:t>2) I work with a d</a:t>
            </a:r>
            <a:r>
              <a:rPr lang="en-US" sz="1100" dirty="0">
                <a:solidFill>
                  <a:schemeClr val="tx1"/>
                </a:solidFill>
                <a:latin typeface="Avenir Book" panose="02000503020000020003" pitchFamily="2" charset="0"/>
                <a:cs typeface="Arial"/>
              </a:rPr>
              <a:t>iabetes doctor</a:t>
            </a:r>
          </a:p>
          <a:p>
            <a:pPr algn="ctr">
              <a:defRPr sz="1000"/>
            </a:pPr>
            <a:r>
              <a:rPr lang="en-US" sz="1100" dirty="0">
                <a:solidFill>
                  <a:srgbClr val="000000"/>
                </a:solidFill>
                <a:latin typeface="Avenir Book" panose="02000503020000020003" pitchFamily="2" charset="0"/>
                <a:cs typeface="Arial"/>
              </a:rPr>
              <a:t>3) Not a priority now</a:t>
            </a:r>
          </a:p>
          <a:p>
            <a:pPr algn="ctr">
              <a:defRPr sz="1000"/>
            </a:pPr>
            <a:r>
              <a:rPr lang="en-US" sz="1100" dirty="0">
                <a:solidFill>
                  <a:srgbClr val="000000"/>
                </a:solidFill>
                <a:latin typeface="Avenir Book" panose="02000503020000020003" pitchFamily="2" charset="0"/>
                <a:cs typeface="Arial"/>
              </a:rPr>
              <a:t>4) Other </a:t>
            </a:r>
            <a:r>
              <a:rPr lang="en-US" sz="1100" dirty="0">
                <a:solidFill>
                  <a:srgbClr val="000000"/>
                </a:solidFill>
                <a:latin typeface="Avenir Book" panose="02000503020000020003" pitchFamily="2" charset="0"/>
                <a:cs typeface="Arial"/>
                <a:sym typeface="Wingdings" panose="05000000000000000000" pitchFamily="2" charset="2"/>
              </a:rPr>
              <a:t> free text </a:t>
            </a:r>
            <a:endParaRPr lang="en-US" sz="1100" dirty="0">
              <a:solidFill>
                <a:srgbClr val="000000"/>
              </a:solidFill>
              <a:latin typeface="Avenir Book" panose="02000503020000020003" pitchFamily="2" charset="0"/>
              <a:cs typeface="Arial"/>
            </a:endParaRPr>
          </a:p>
        </p:txBody>
      </p:sp>
      <p:sp>
        <p:nvSpPr>
          <p:cNvPr id="214" name="Google Shape;138;p15">
            <a:extLst>
              <a:ext uri="{FF2B5EF4-FFF2-40B4-BE49-F238E27FC236}">
                <a16:creationId xmlns:a16="http://schemas.microsoft.com/office/drawing/2014/main" id="{4EFC28D7-BD81-FCD7-7E4B-AAA499F2FE2E}"/>
              </a:ext>
            </a:extLst>
          </p:cNvPr>
          <p:cNvSpPr/>
          <p:nvPr/>
        </p:nvSpPr>
        <p:spPr>
          <a:xfrm>
            <a:off x="5606235" y="3453978"/>
            <a:ext cx="444802"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1</a:t>
            </a:r>
            <a:endParaRPr sz="1000" b="1" dirty="0"/>
          </a:p>
        </p:txBody>
      </p:sp>
      <p:sp>
        <p:nvSpPr>
          <p:cNvPr id="215" name="Google Shape;138;p15">
            <a:extLst>
              <a:ext uri="{FF2B5EF4-FFF2-40B4-BE49-F238E27FC236}">
                <a16:creationId xmlns:a16="http://schemas.microsoft.com/office/drawing/2014/main" id="{6E1F67E3-9CD3-5761-3F3F-5635533E0FBF}"/>
              </a:ext>
            </a:extLst>
          </p:cNvPr>
          <p:cNvSpPr/>
          <p:nvPr/>
        </p:nvSpPr>
        <p:spPr>
          <a:xfrm>
            <a:off x="5608385" y="4022923"/>
            <a:ext cx="444802"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2</a:t>
            </a:r>
            <a:endParaRPr sz="1000" b="1" dirty="0">
              <a:latin typeface="Avenir Heavy" panose="02000503020000020003" pitchFamily="2" charset="0"/>
            </a:endParaRPr>
          </a:p>
        </p:txBody>
      </p:sp>
      <p:sp>
        <p:nvSpPr>
          <p:cNvPr id="217" name="TextBox 216">
            <a:extLst>
              <a:ext uri="{FF2B5EF4-FFF2-40B4-BE49-F238E27FC236}">
                <a16:creationId xmlns:a16="http://schemas.microsoft.com/office/drawing/2014/main" id="{D17BC588-FB60-26F6-C7CC-E77BBA357A57}"/>
              </a:ext>
            </a:extLst>
          </p:cNvPr>
          <p:cNvSpPr txBox="1"/>
          <p:nvPr/>
        </p:nvSpPr>
        <p:spPr bwMode="auto">
          <a:xfrm>
            <a:off x="6654268" y="3396917"/>
            <a:ext cx="2337332" cy="353943"/>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Remove patient from PCP list</a:t>
            </a:r>
          </a:p>
        </p:txBody>
      </p:sp>
      <p:sp>
        <p:nvSpPr>
          <p:cNvPr id="218" name="TextBox 217">
            <a:extLst>
              <a:ext uri="{FF2B5EF4-FFF2-40B4-BE49-F238E27FC236}">
                <a16:creationId xmlns:a16="http://schemas.microsoft.com/office/drawing/2014/main" id="{C51BB665-C246-550C-F9F1-7611568AB053}"/>
              </a:ext>
            </a:extLst>
          </p:cNvPr>
          <p:cNvSpPr txBox="1"/>
          <p:nvPr/>
        </p:nvSpPr>
        <p:spPr bwMode="auto">
          <a:xfrm>
            <a:off x="6431748" y="3836631"/>
            <a:ext cx="2559852" cy="692497"/>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Thanks for</a:t>
            </a:r>
            <a:r>
              <a:rPr lang="en-US" sz="1100" u="none" strike="noStrike" dirty="0">
                <a:solidFill>
                  <a:srgbClr val="000000"/>
                </a:solidFill>
                <a:latin typeface="Avenir Book" panose="02000503020000020003" pitchFamily="2" charset="0"/>
                <a:cs typeface="Arial"/>
              </a:rPr>
              <a:t> your input</a:t>
            </a:r>
            <a:r>
              <a:rPr lang="en-US" sz="1100" u="none" strike="noStrike" baseline="0" dirty="0">
                <a:solidFill>
                  <a:srgbClr val="000000"/>
                </a:solidFill>
                <a:latin typeface="Avenir Book" panose="02000503020000020003" pitchFamily="2" charset="0"/>
                <a:cs typeface="Arial"/>
              </a:rPr>
              <a:t>. You can call </a:t>
            </a:r>
            <a:r>
              <a:rPr lang="en-US" sz="1100" b="1" u="none" strike="noStrike" baseline="0" dirty="0">
                <a:solidFill>
                  <a:srgbClr val="000000"/>
                </a:solidFill>
                <a:latin typeface="Avenir Heavy" panose="02000503020000020003" pitchFamily="2" charset="0"/>
                <a:cs typeface="Arial"/>
              </a:rPr>
              <a:t>{PCP}</a:t>
            </a:r>
            <a:r>
              <a:rPr lang="en-US" sz="1100" u="none" strike="noStrike" baseline="0" dirty="0">
                <a:solidFill>
                  <a:srgbClr val="000000"/>
                </a:solidFill>
                <a:latin typeface="Avenir Book" panose="02000503020000020003" pitchFamily="2" charset="0"/>
                <a:cs typeface="Arial"/>
              </a:rPr>
              <a:t>’s office at </a:t>
            </a:r>
            <a:r>
              <a:rPr lang="en-US" sz="1100" b="1" u="none" strike="noStrike" baseline="0" dirty="0">
                <a:solidFill>
                  <a:srgbClr val="000000"/>
                </a:solidFill>
                <a:latin typeface="Avenir Heavy" panose="02000503020000020003" pitchFamily="2" charset="0"/>
                <a:cs typeface="Arial"/>
              </a:rPr>
              <a:t>{</a:t>
            </a:r>
            <a:r>
              <a:rPr lang="en" sz="1100" b="1" dirty="0">
                <a:latin typeface="Avenir Heavy" panose="02000503020000020003" pitchFamily="2" charset="0"/>
              </a:rPr>
              <a:t>PHONE_NUMBER}</a:t>
            </a:r>
            <a:r>
              <a:rPr lang="en" sz="1100" dirty="0">
                <a:latin typeface="Avenir Medium" panose="02000503020000020003" pitchFamily="2" charset="0"/>
              </a:rPr>
              <a:t>. </a:t>
            </a:r>
            <a:r>
              <a:rPr lang="en-US" sz="1100" u="none" strike="noStrike" baseline="0" dirty="0">
                <a:solidFill>
                  <a:srgbClr val="000000"/>
                </a:solidFill>
                <a:latin typeface="Avenir Book" panose="02000503020000020003" pitchFamily="2" charset="0"/>
                <a:cs typeface="Arial"/>
              </a:rPr>
              <a:t>with any ongoing issues.</a:t>
            </a:r>
          </a:p>
        </p:txBody>
      </p:sp>
      <p:sp>
        <p:nvSpPr>
          <p:cNvPr id="219" name="TextBox 218">
            <a:extLst>
              <a:ext uri="{FF2B5EF4-FFF2-40B4-BE49-F238E27FC236}">
                <a16:creationId xmlns:a16="http://schemas.microsoft.com/office/drawing/2014/main" id="{4C27A53B-A377-AC77-6E69-06B3A543AF90}"/>
              </a:ext>
            </a:extLst>
          </p:cNvPr>
          <p:cNvSpPr txBox="1"/>
          <p:nvPr/>
        </p:nvSpPr>
        <p:spPr bwMode="auto">
          <a:xfrm>
            <a:off x="6484028" y="4775768"/>
            <a:ext cx="2334851" cy="692497"/>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Thanks for letting us know. Would you like us to reach out again in a month? Text 1 </a:t>
            </a:r>
            <a:r>
              <a:rPr lang="en-US" sz="1100" dirty="0">
                <a:solidFill>
                  <a:srgbClr val="000000"/>
                </a:solidFill>
                <a:latin typeface="Avenir Book" panose="02000503020000020003" pitchFamily="2" charset="0"/>
                <a:cs typeface="Arial"/>
              </a:rPr>
              <a:t>for yes </a:t>
            </a:r>
            <a:r>
              <a:rPr lang="en-US" sz="1100" u="none" strike="noStrike" baseline="0" dirty="0">
                <a:solidFill>
                  <a:srgbClr val="000000"/>
                </a:solidFill>
                <a:latin typeface="Avenir Book" panose="02000503020000020003" pitchFamily="2" charset="0"/>
                <a:cs typeface="Arial"/>
              </a:rPr>
              <a:t>or 2 for </a:t>
            </a:r>
            <a:r>
              <a:rPr lang="en-US" sz="1100" dirty="0">
                <a:solidFill>
                  <a:srgbClr val="000000"/>
                </a:solidFill>
                <a:latin typeface="Avenir Book" panose="02000503020000020003" pitchFamily="2" charset="0"/>
                <a:cs typeface="Arial"/>
              </a:rPr>
              <a:t>no</a:t>
            </a:r>
            <a:endParaRPr lang="en-US" sz="1100" u="none" strike="noStrike" baseline="0" dirty="0">
              <a:solidFill>
                <a:srgbClr val="000000"/>
              </a:solidFill>
              <a:latin typeface="Avenir Book" panose="02000503020000020003" pitchFamily="2" charset="0"/>
              <a:cs typeface="Arial"/>
            </a:endParaRPr>
          </a:p>
        </p:txBody>
      </p:sp>
      <p:sp>
        <p:nvSpPr>
          <p:cNvPr id="222" name="5-Point Star 221">
            <a:extLst>
              <a:ext uri="{FF2B5EF4-FFF2-40B4-BE49-F238E27FC236}">
                <a16:creationId xmlns:a16="http://schemas.microsoft.com/office/drawing/2014/main" id="{31B708A8-A77C-0D96-AF7F-83ECA0EFAF11}"/>
              </a:ext>
            </a:extLst>
          </p:cNvPr>
          <p:cNvSpPr/>
          <p:nvPr/>
        </p:nvSpPr>
        <p:spPr>
          <a:xfrm>
            <a:off x="6428843" y="3170533"/>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3</a:t>
            </a:r>
          </a:p>
        </p:txBody>
      </p:sp>
      <p:sp>
        <p:nvSpPr>
          <p:cNvPr id="223" name="Google Shape;138;p15">
            <a:extLst>
              <a:ext uri="{FF2B5EF4-FFF2-40B4-BE49-F238E27FC236}">
                <a16:creationId xmlns:a16="http://schemas.microsoft.com/office/drawing/2014/main" id="{A7E7F075-E9C5-B0C8-AE09-C1CE6D317670}"/>
              </a:ext>
            </a:extLst>
          </p:cNvPr>
          <p:cNvSpPr/>
          <p:nvPr/>
        </p:nvSpPr>
        <p:spPr>
          <a:xfrm>
            <a:off x="5133123" y="1912526"/>
            <a:ext cx="471454"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2</a:t>
            </a:r>
          </a:p>
        </p:txBody>
      </p:sp>
      <p:sp>
        <p:nvSpPr>
          <p:cNvPr id="225" name="Google Shape;138;p15">
            <a:extLst>
              <a:ext uri="{FF2B5EF4-FFF2-40B4-BE49-F238E27FC236}">
                <a16:creationId xmlns:a16="http://schemas.microsoft.com/office/drawing/2014/main" id="{9A59FB98-238E-53B2-0B4E-897CB82EA251}"/>
              </a:ext>
            </a:extLst>
          </p:cNvPr>
          <p:cNvSpPr/>
          <p:nvPr/>
        </p:nvSpPr>
        <p:spPr>
          <a:xfrm>
            <a:off x="5621380" y="4591868"/>
            <a:ext cx="444802"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3</a:t>
            </a:r>
            <a:endParaRPr sz="1000" b="1" dirty="0">
              <a:latin typeface="Avenir Heavy" panose="02000503020000020003" pitchFamily="2" charset="0"/>
            </a:endParaRPr>
          </a:p>
        </p:txBody>
      </p:sp>
      <p:sp>
        <p:nvSpPr>
          <p:cNvPr id="216" name="Google Shape;138;p15">
            <a:extLst>
              <a:ext uri="{FF2B5EF4-FFF2-40B4-BE49-F238E27FC236}">
                <a16:creationId xmlns:a16="http://schemas.microsoft.com/office/drawing/2014/main" id="{974E46C3-60D8-AFC3-01B5-485E857D05D9}"/>
              </a:ext>
            </a:extLst>
          </p:cNvPr>
          <p:cNvSpPr/>
          <p:nvPr/>
        </p:nvSpPr>
        <p:spPr>
          <a:xfrm>
            <a:off x="5663956" y="5462086"/>
            <a:ext cx="444802" cy="367800"/>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latin typeface="Avenir Heavy" panose="02000503020000020003" pitchFamily="2" charset="0"/>
              </a:rPr>
              <a:t>4</a:t>
            </a:r>
            <a:endParaRPr sz="1000" b="1" dirty="0">
              <a:latin typeface="Avenir Heavy" panose="02000503020000020003" pitchFamily="2" charset="0"/>
            </a:endParaRPr>
          </a:p>
        </p:txBody>
      </p:sp>
      <p:sp>
        <p:nvSpPr>
          <p:cNvPr id="250" name="TextBox 249">
            <a:extLst>
              <a:ext uri="{FF2B5EF4-FFF2-40B4-BE49-F238E27FC236}">
                <a16:creationId xmlns:a16="http://schemas.microsoft.com/office/drawing/2014/main" id="{4D26E962-385C-2398-7F78-69A2EB2B8EB7}"/>
              </a:ext>
            </a:extLst>
          </p:cNvPr>
          <p:cNvSpPr txBox="1"/>
          <p:nvPr/>
        </p:nvSpPr>
        <p:spPr bwMode="auto">
          <a:xfrm>
            <a:off x="6484028" y="5714588"/>
            <a:ext cx="2133406" cy="523220"/>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Please text</a:t>
            </a:r>
            <a:r>
              <a:rPr lang="en-US" sz="1100" u="none" strike="noStrike" dirty="0">
                <a:solidFill>
                  <a:srgbClr val="000000"/>
                </a:solidFill>
                <a:latin typeface="Avenir Book" panose="02000503020000020003" pitchFamily="2" charset="0"/>
                <a:cs typeface="Arial"/>
              </a:rPr>
              <a:t> us why you aren’t interested at this time.</a:t>
            </a:r>
            <a:endParaRPr lang="en-US" sz="1100" u="none" strike="noStrike" baseline="0" dirty="0">
              <a:solidFill>
                <a:srgbClr val="000000"/>
              </a:solidFill>
              <a:latin typeface="Avenir Book" panose="02000503020000020003" pitchFamily="2" charset="0"/>
              <a:cs typeface="Arial"/>
            </a:endParaRPr>
          </a:p>
        </p:txBody>
      </p:sp>
      <p:sp>
        <p:nvSpPr>
          <p:cNvPr id="260" name="TextBox 259">
            <a:extLst>
              <a:ext uri="{FF2B5EF4-FFF2-40B4-BE49-F238E27FC236}">
                <a16:creationId xmlns:a16="http://schemas.microsoft.com/office/drawing/2014/main" id="{FA5500BD-BC19-8D60-0CC1-AF67E0194BD6}"/>
              </a:ext>
            </a:extLst>
          </p:cNvPr>
          <p:cNvSpPr txBox="1"/>
          <p:nvPr/>
        </p:nvSpPr>
        <p:spPr bwMode="auto">
          <a:xfrm>
            <a:off x="9946411" y="5556974"/>
            <a:ext cx="1895961" cy="861774"/>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Thanks for</a:t>
            </a:r>
            <a:r>
              <a:rPr lang="en-US" sz="1100" u="none" strike="noStrike" dirty="0">
                <a:solidFill>
                  <a:srgbClr val="000000"/>
                </a:solidFill>
                <a:latin typeface="Avenir Book" panose="02000503020000020003" pitchFamily="2" charset="0"/>
                <a:cs typeface="Arial"/>
              </a:rPr>
              <a:t> your input</a:t>
            </a:r>
            <a:r>
              <a:rPr lang="en-US" sz="1100" u="none" strike="noStrike" baseline="0" dirty="0">
                <a:solidFill>
                  <a:srgbClr val="000000"/>
                </a:solidFill>
                <a:latin typeface="Avenir Book" panose="02000503020000020003" pitchFamily="2" charset="0"/>
                <a:cs typeface="Arial"/>
              </a:rPr>
              <a:t>. You can call PCP’s office at </a:t>
            </a:r>
            <a:r>
              <a:rPr lang="en-US" sz="1100" b="1" u="none" strike="noStrike" baseline="0" dirty="0">
                <a:solidFill>
                  <a:srgbClr val="000000"/>
                </a:solidFill>
                <a:latin typeface="Avenir Heavy" panose="02000503020000020003" pitchFamily="2" charset="0"/>
                <a:cs typeface="Arial"/>
              </a:rPr>
              <a:t>{PHONE_NUMBER} </a:t>
            </a:r>
            <a:r>
              <a:rPr lang="en-US" sz="1100" u="none" strike="noStrike" baseline="0" dirty="0">
                <a:solidFill>
                  <a:srgbClr val="000000"/>
                </a:solidFill>
                <a:latin typeface="Avenir Book" panose="02000503020000020003" pitchFamily="2" charset="0"/>
                <a:cs typeface="Arial"/>
              </a:rPr>
              <a:t>with any ongoing issues.</a:t>
            </a:r>
          </a:p>
        </p:txBody>
      </p:sp>
      <p:sp>
        <p:nvSpPr>
          <p:cNvPr id="261" name="Google Shape;138;p15">
            <a:extLst>
              <a:ext uri="{FF2B5EF4-FFF2-40B4-BE49-F238E27FC236}">
                <a16:creationId xmlns:a16="http://schemas.microsoft.com/office/drawing/2014/main" id="{85BEB636-7ACC-A863-9B80-7506D276CD2E}"/>
              </a:ext>
            </a:extLst>
          </p:cNvPr>
          <p:cNvSpPr/>
          <p:nvPr/>
        </p:nvSpPr>
        <p:spPr>
          <a:xfrm>
            <a:off x="8827022" y="5854673"/>
            <a:ext cx="909800" cy="423282"/>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FEEDBACK</a:t>
            </a:r>
            <a:endParaRPr sz="1000" b="1" dirty="0">
              <a:latin typeface="Avenir Heavy" panose="02000503020000020003" pitchFamily="2" charset="0"/>
            </a:endParaRPr>
          </a:p>
        </p:txBody>
      </p:sp>
      <p:sp>
        <p:nvSpPr>
          <p:cNvPr id="264" name="Google Shape;138;p15">
            <a:extLst>
              <a:ext uri="{FF2B5EF4-FFF2-40B4-BE49-F238E27FC236}">
                <a16:creationId xmlns:a16="http://schemas.microsoft.com/office/drawing/2014/main" id="{F5F2300E-1648-FCAD-0DE5-ACFA8D73FEF2}"/>
              </a:ext>
            </a:extLst>
          </p:cNvPr>
          <p:cNvSpPr/>
          <p:nvPr/>
        </p:nvSpPr>
        <p:spPr>
          <a:xfrm>
            <a:off x="9046614" y="4769986"/>
            <a:ext cx="475572" cy="326765"/>
          </a:xfrm>
          <a:prstGeom prst="rect">
            <a:avLst/>
          </a:prstGeom>
          <a:solidFill>
            <a:srgbClr val="B6D7A8"/>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latin typeface="Avenir Heavy" panose="02000503020000020003" pitchFamily="2" charset="0"/>
              </a:rPr>
              <a:t>1</a:t>
            </a:r>
            <a:endParaRPr sz="1000" b="1" dirty="0">
              <a:latin typeface="Avenir Heavy" panose="02000503020000020003" pitchFamily="2" charset="0"/>
            </a:endParaRPr>
          </a:p>
        </p:txBody>
      </p:sp>
      <p:sp>
        <p:nvSpPr>
          <p:cNvPr id="266" name="TextBox 265">
            <a:extLst>
              <a:ext uri="{FF2B5EF4-FFF2-40B4-BE49-F238E27FC236}">
                <a16:creationId xmlns:a16="http://schemas.microsoft.com/office/drawing/2014/main" id="{D1E07CD4-904A-8995-7EB2-89D8F210E692}"/>
              </a:ext>
            </a:extLst>
          </p:cNvPr>
          <p:cNvSpPr txBox="1"/>
          <p:nvPr/>
        </p:nvSpPr>
        <p:spPr bwMode="auto">
          <a:xfrm>
            <a:off x="9791787" y="3596142"/>
            <a:ext cx="2042280" cy="1708160"/>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a:defRPr sz="1000"/>
            </a:pPr>
            <a:r>
              <a:rPr lang="en-US" sz="1100" dirty="0">
                <a:solidFill>
                  <a:srgbClr val="000000"/>
                </a:solidFill>
                <a:latin typeface="Avenir Book" panose="02000503020000020003" pitchFamily="2" charset="0"/>
                <a:cs typeface="Arial"/>
              </a:rPr>
              <a:t>Hi again </a:t>
            </a:r>
            <a:r>
              <a:rPr lang="en-US" sz="1100" b="1" dirty="0">
                <a:solidFill>
                  <a:srgbClr val="000000"/>
                </a:solidFill>
                <a:latin typeface="Avenir Heavy" panose="02000503020000020003" pitchFamily="2" charset="0"/>
                <a:cs typeface="Arial"/>
              </a:rPr>
              <a:t>{PATIENT _NAME}</a:t>
            </a:r>
            <a:r>
              <a:rPr lang="en-US" sz="1100" dirty="0">
                <a:solidFill>
                  <a:srgbClr val="000000"/>
                </a:solidFill>
                <a:latin typeface="Avenir Book" panose="02000503020000020003" pitchFamily="2" charset="0"/>
                <a:cs typeface="Arial"/>
              </a:rPr>
              <a:t>,</a:t>
            </a:r>
            <a:r>
              <a:rPr lang="en-US" sz="1100" b="1" dirty="0">
                <a:solidFill>
                  <a:srgbClr val="000000"/>
                </a:solidFill>
                <a:latin typeface="Avenir Heavy" panose="02000503020000020003" pitchFamily="2" charset="0"/>
                <a:cs typeface="Arial"/>
              </a:rPr>
              <a:t> </a:t>
            </a:r>
            <a:r>
              <a:rPr lang="en-US" sz="1100" dirty="0">
                <a:solidFill>
                  <a:srgbClr val="000000"/>
                </a:solidFill>
                <a:latin typeface="Avenir Book" panose="02000503020000020003" pitchFamily="2" charset="0"/>
                <a:cs typeface="Arial"/>
              </a:rPr>
              <a:t>this is </a:t>
            </a:r>
            <a:r>
              <a:rPr lang="en-US" sz="1100" b="1" dirty="0">
                <a:solidFill>
                  <a:srgbClr val="000000"/>
                </a:solidFill>
                <a:latin typeface="Avenir Heavy" panose="02000503020000020003" pitchFamily="2" charset="0"/>
                <a:cs typeface="Arial"/>
              </a:rPr>
              <a:t>{PCP}</a:t>
            </a:r>
            <a:r>
              <a:rPr lang="en-US" sz="1100" dirty="0">
                <a:solidFill>
                  <a:srgbClr val="000000"/>
                </a:solidFill>
                <a:latin typeface="Avenir Book" panose="02000503020000020003" pitchFamily="2" charset="0"/>
                <a:cs typeface="Arial"/>
              </a:rPr>
              <a:t>’s office at Penn Medicine. Just a reminder that you’re overdue for bloodwork to help control your diabetes. We have reserved these labs for you. Text 1 for info to schedule or 2 if you are not interested</a:t>
            </a:r>
            <a:r>
              <a:rPr lang="en-US" sz="1100" dirty="0">
                <a:solidFill>
                  <a:srgbClr val="000000"/>
                </a:solidFill>
                <a:cs typeface="Arial"/>
              </a:rPr>
              <a:t>. </a:t>
            </a:r>
          </a:p>
        </p:txBody>
      </p:sp>
      <p:sp>
        <p:nvSpPr>
          <p:cNvPr id="268" name="Google Shape;134;p15">
            <a:extLst>
              <a:ext uri="{FF2B5EF4-FFF2-40B4-BE49-F238E27FC236}">
                <a16:creationId xmlns:a16="http://schemas.microsoft.com/office/drawing/2014/main" id="{38BFC19B-F769-A7AA-622B-BAB9A132564C}"/>
              </a:ext>
            </a:extLst>
          </p:cNvPr>
          <p:cNvSpPr/>
          <p:nvPr/>
        </p:nvSpPr>
        <p:spPr>
          <a:xfrm>
            <a:off x="9787857" y="3271086"/>
            <a:ext cx="2042280" cy="236896"/>
          </a:xfrm>
          <a:prstGeom prst="rect">
            <a:avLst/>
          </a:prstGeom>
          <a:solidFill>
            <a:srgbClr val="EFEFE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algn="ctr"/>
            <a:r>
              <a:rPr lang="en-US" sz="1100" b="1" dirty="0">
                <a:latin typeface="Avenir Heavy" panose="02000503020000020003" pitchFamily="2" charset="0"/>
                <a:cs typeface="Arial"/>
              </a:rPr>
              <a:t>1 Month Later – 9:00 am</a:t>
            </a:r>
          </a:p>
        </p:txBody>
      </p:sp>
      <p:cxnSp>
        <p:nvCxnSpPr>
          <p:cNvPr id="289" name="Google Shape;139;p15">
            <a:extLst>
              <a:ext uri="{FF2B5EF4-FFF2-40B4-BE49-F238E27FC236}">
                <a16:creationId xmlns:a16="http://schemas.microsoft.com/office/drawing/2014/main" id="{94AAC856-81EA-785B-DA16-E0AD084B14ED}"/>
              </a:ext>
            </a:extLst>
          </p:cNvPr>
          <p:cNvCxnSpPr>
            <a:cxnSpLocks/>
            <a:stCxn id="223" idx="2"/>
            <a:endCxn id="213" idx="0"/>
          </p:cNvCxnSpPr>
          <p:nvPr/>
        </p:nvCxnSpPr>
        <p:spPr>
          <a:xfrm rot="5400000">
            <a:off x="4161445" y="2268475"/>
            <a:ext cx="1195554" cy="1219256"/>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4" name="5-Point Star 3">
            <a:extLst>
              <a:ext uri="{FF2B5EF4-FFF2-40B4-BE49-F238E27FC236}">
                <a16:creationId xmlns:a16="http://schemas.microsoft.com/office/drawing/2014/main" id="{F04E983F-1233-5B9F-7D14-F8A5CACFA6C0}"/>
              </a:ext>
            </a:extLst>
          </p:cNvPr>
          <p:cNvSpPr/>
          <p:nvPr/>
        </p:nvSpPr>
        <p:spPr>
          <a:xfrm>
            <a:off x="11658600" y="1600200"/>
            <a:ext cx="426653" cy="426653"/>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5</a:t>
            </a:r>
          </a:p>
        </p:txBody>
      </p:sp>
      <p:sp>
        <p:nvSpPr>
          <p:cNvPr id="12" name="TextBox 11">
            <a:extLst>
              <a:ext uri="{FF2B5EF4-FFF2-40B4-BE49-F238E27FC236}">
                <a16:creationId xmlns:a16="http://schemas.microsoft.com/office/drawing/2014/main" id="{9A3D05EA-4512-3DA6-B04B-B6CF51FAF7A5}"/>
              </a:ext>
            </a:extLst>
          </p:cNvPr>
          <p:cNvSpPr txBox="1"/>
          <p:nvPr/>
        </p:nvSpPr>
        <p:spPr bwMode="auto">
          <a:xfrm>
            <a:off x="671102" y="5931706"/>
            <a:ext cx="1275130" cy="692497"/>
          </a:xfrm>
          <a:prstGeom prst="rect">
            <a:avLst/>
          </a:prstGeom>
          <a:solidFill>
            <a:srgbClr val="A0C5E9"/>
          </a:solidFill>
          <a:ln w="9525">
            <a:solidFill>
              <a:schemeClr val="tx1"/>
            </a:solidFill>
            <a:miter lim="800000"/>
            <a:headEnd/>
            <a:tailEnd/>
          </a:ln>
          <a:effectLst/>
        </p:spPr>
        <p:txBody>
          <a:bodyPr vert="horz" wrap="square" lIns="91440" tIns="91440" rIns="91440" bIns="91440" numCol="1" rtlCol="0" anchor="b" anchorCtr="0" compatLnSpc="1">
            <a:prstTxWarp prst="textNoShape">
              <a:avLst/>
            </a:prstTxWarp>
            <a:spAutoFit/>
          </a:bodyPr>
          <a:lstStyle/>
          <a:p>
            <a:pPr algn="ctr" rtl="0">
              <a:defRPr sz="1000"/>
            </a:pPr>
            <a:r>
              <a:rPr lang="en-US" sz="1100" u="none" strike="noStrike" baseline="0" dirty="0">
                <a:solidFill>
                  <a:srgbClr val="000000"/>
                </a:solidFill>
                <a:latin typeface="Avenir Book" panose="02000503020000020003" pitchFamily="2" charset="0"/>
                <a:cs typeface="Arial"/>
              </a:rPr>
              <a:t>We apologize for the inconvenience</a:t>
            </a:r>
          </a:p>
        </p:txBody>
      </p:sp>
      <p:sp>
        <p:nvSpPr>
          <p:cNvPr id="7" name="Slide Number Placeholder 12">
            <a:extLst>
              <a:ext uri="{FF2B5EF4-FFF2-40B4-BE49-F238E27FC236}">
                <a16:creationId xmlns:a16="http://schemas.microsoft.com/office/drawing/2014/main" id="{5C81FB0D-91ED-FE34-758B-1FDDA43CABD4}"/>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5</a:t>
            </a:r>
          </a:p>
        </p:txBody>
      </p:sp>
      <p:sp>
        <p:nvSpPr>
          <p:cNvPr id="8" name="TextBox 7">
            <a:extLst>
              <a:ext uri="{FF2B5EF4-FFF2-40B4-BE49-F238E27FC236}">
                <a16:creationId xmlns:a16="http://schemas.microsoft.com/office/drawing/2014/main" id="{B01152B4-2568-75C0-B151-68DB7EBEEEB2}"/>
              </a:ext>
            </a:extLst>
          </p:cNvPr>
          <p:cNvSpPr txBox="1"/>
          <p:nvPr/>
        </p:nvSpPr>
        <p:spPr>
          <a:xfrm>
            <a:off x="426566" y="482062"/>
            <a:ext cx="5476884" cy="276999"/>
          </a:xfrm>
          <a:prstGeom prst="rect">
            <a:avLst/>
          </a:prstGeom>
          <a:noFill/>
        </p:spPr>
        <p:txBody>
          <a:bodyPr wrap="none" rtlCol="0">
            <a:spAutoFit/>
          </a:bodyPr>
          <a:lstStyle/>
          <a:p>
            <a:r>
              <a:rPr lang="en-US" sz="1200" spc="130" dirty="0">
                <a:latin typeface="Avenir Heavy" panose="02000503020000020003" pitchFamily="2" charset="0"/>
              </a:rPr>
              <a:t>Update this conversation with your own language and logic.</a:t>
            </a:r>
            <a:endParaRPr lang="en-US" sz="1200" dirty="0"/>
          </a:p>
        </p:txBody>
      </p:sp>
      <p:sp>
        <p:nvSpPr>
          <p:cNvPr id="10" name="TextBox 9">
            <a:extLst>
              <a:ext uri="{FF2B5EF4-FFF2-40B4-BE49-F238E27FC236}">
                <a16:creationId xmlns:a16="http://schemas.microsoft.com/office/drawing/2014/main" id="{6D46143E-FEC6-9860-4BE5-A01479D1960D}"/>
              </a:ext>
            </a:extLst>
          </p:cNvPr>
          <p:cNvSpPr txBox="1"/>
          <p:nvPr/>
        </p:nvSpPr>
        <p:spPr>
          <a:xfrm>
            <a:off x="228600" y="440006"/>
            <a:ext cx="327742" cy="461665"/>
          </a:xfrm>
          <a:prstGeom prst="rect">
            <a:avLst/>
          </a:prstGeom>
          <a:noFill/>
        </p:spPr>
        <p:txBody>
          <a:bodyPr wrap="square">
            <a:spAutoFit/>
          </a:bodyPr>
          <a:lstStyle/>
          <a:p>
            <a:r>
              <a:rPr lang="en-US" sz="2400" dirty="0">
                <a:solidFill>
                  <a:srgbClr val="C00000"/>
                </a:solidFill>
                <a:latin typeface="Avenir Book" panose="02000503020000020003" pitchFamily="2" charset="0"/>
              </a:rPr>
              <a:t>*</a:t>
            </a:r>
          </a:p>
        </p:txBody>
      </p:sp>
      <p:sp>
        <p:nvSpPr>
          <p:cNvPr id="2" name="5-Point Star 1">
            <a:extLst>
              <a:ext uri="{FF2B5EF4-FFF2-40B4-BE49-F238E27FC236}">
                <a16:creationId xmlns:a16="http://schemas.microsoft.com/office/drawing/2014/main" id="{D8D734CB-CD41-ABA6-D055-39DCF998E054}"/>
              </a:ext>
            </a:extLst>
          </p:cNvPr>
          <p:cNvSpPr/>
          <p:nvPr/>
        </p:nvSpPr>
        <p:spPr>
          <a:xfrm>
            <a:off x="2624980" y="5931706"/>
            <a:ext cx="367800" cy="367800"/>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venir Heavy" panose="02000503020000020003" pitchFamily="2" charset="0"/>
              </a:rPr>
              <a:t>1</a:t>
            </a:r>
          </a:p>
        </p:txBody>
      </p:sp>
      <p:sp>
        <p:nvSpPr>
          <p:cNvPr id="9" name="TextBox 8">
            <a:extLst>
              <a:ext uri="{FF2B5EF4-FFF2-40B4-BE49-F238E27FC236}">
                <a16:creationId xmlns:a16="http://schemas.microsoft.com/office/drawing/2014/main" id="{F020834F-5E93-7A8D-E7D0-7FA0CB109155}"/>
              </a:ext>
            </a:extLst>
          </p:cNvPr>
          <p:cNvSpPr txBox="1"/>
          <p:nvPr/>
        </p:nvSpPr>
        <p:spPr>
          <a:xfrm>
            <a:off x="2992211" y="5930124"/>
            <a:ext cx="2463122" cy="707886"/>
          </a:xfrm>
          <a:prstGeom prst="rect">
            <a:avLst/>
          </a:prstGeom>
          <a:noFill/>
        </p:spPr>
        <p:txBody>
          <a:bodyPr wrap="square" rtlCol="0">
            <a:spAutoFit/>
          </a:bodyPr>
          <a:lstStyle/>
          <a:p>
            <a:r>
              <a:rPr lang="en-US" sz="1000" b="1" dirty="0">
                <a:latin typeface="Avenir Book" panose="02000503020000020003" pitchFamily="2" charset="0"/>
              </a:rPr>
              <a:t>Incident Example</a:t>
            </a:r>
          </a:p>
          <a:p>
            <a:r>
              <a:rPr lang="en-US" sz="1000" dirty="0">
                <a:latin typeface="Avenir Book" panose="02000503020000020003" pitchFamily="2" charset="0"/>
              </a:rPr>
              <a:t>Wrong Number: </a:t>
            </a:r>
            <a:r>
              <a:rPr lang="en-US" sz="1000" dirty="0">
                <a:solidFill>
                  <a:srgbClr val="212529"/>
                </a:solidFill>
                <a:effectLst/>
                <a:latin typeface="Avenir Book" panose="02000503020000020003" pitchFamily="2" charset="0"/>
              </a:rPr>
              <a:t>PARTICIPANT_NAME seems to have a wrong phone number on record.</a:t>
            </a:r>
            <a:endParaRPr lang="en-US" sz="1000" dirty="0">
              <a:latin typeface="Avenir Book" panose="02000503020000020003" pitchFamily="2" charset="0"/>
            </a:endParaRPr>
          </a:p>
        </p:txBody>
      </p:sp>
      <p:sp>
        <p:nvSpPr>
          <p:cNvPr id="11" name="Rectangle 10">
            <a:extLst>
              <a:ext uri="{FF2B5EF4-FFF2-40B4-BE49-F238E27FC236}">
                <a16:creationId xmlns:a16="http://schemas.microsoft.com/office/drawing/2014/main" id="{FAEDA258-8049-0B02-4144-E75DD7C4AAC5}"/>
              </a:ext>
            </a:extLst>
          </p:cNvPr>
          <p:cNvSpPr/>
          <p:nvPr/>
        </p:nvSpPr>
        <p:spPr>
          <a:xfrm>
            <a:off x="2520153" y="5854673"/>
            <a:ext cx="2835986" cy="8386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1;p13">
            <a:extLst>
              <a:ext uri="{FF2B5EF4-FFF2-40B4-BE49-F238E27FC236}">
                <a16:creationId xmlns:a16="http://schemas.microsoft.com/office/drawing/2014/main" id="{F86495B8-9249-32BE-2AAD-6E1DFF00A96D}"/>
              </a:ext>
            </a:extLst>
          </p:cNvPr>
          <p:cNvSpPr/>
          <p:nvPr/>
        </p:nvSpPr>
        <p:spPr>
          <a:xfrm>
            <a:off x="0" y="0"/>
            <a:ext cx="12204357" cy="423282"/>
          </a:xfrm>
          <a:prstGeom prst="rect">
            <a:avLst/>
          </a:prstGeom>
          <a:solidFill>
            <a:srgbClr val="003462"/>
          </a:solidFill>
          <a:ln>
            <a:noFill/>
          </a:ln>
        </p:spPr>
        <p:txBody>
          <a:bodyPr spcFirstLastPara="1" wrap="square" lIns="91425" tIns="91425" rIns="91425" bIns="91425" anchor="ctr" anchorCtr="0">
            <a:noAutofit/>
          </a:bodyPr>
          <a:lstStyle/>
          <a:p>
            <a:r>
              <a:rPr lang="en-US" sz="1300" b="1" spc="130" dirty="0">
                <a:solidFill>
                  <a:schemeClr val="bg1"/>
                </a:solidFill>
                <a:latin typeface="Avenir Heavy" panose="02000503020000020003" pitchFamily="2" charset="0"/>
              </a:rPr>
              <a:t>	</a:t>
            </a:r>
            <a:r>
              <a:rPr lang="en-US" sz="1600" b="1" spc="130" dirty="0">
                <a:solidFill>
                  <a:schemeClr val="bg1"/>
                </a:solidFill>
                <a:latin typeface="Avenir Heavy" panose="02000503020000020003" pitchFamily="2" charset="0"/>
              </a:rPr>
              <a:t>INCIDENTS</a:t>
            </a:r>
          </a:p>
        </p:txBody>
      </p:sp>
      <p:sp>
        <p:nvSpPr>
          <p:cNvPr id="5" name="TextBox 4">
            <a:extLst>
              <a:ext uri="{FF2B5EF4-FFF2-40B4-BE49-F238E27FC236}">
                <a16:creationId xmlns:a16="http://schemas.microsoft.com/office/drawing/2014/main" id="{86E2EA4B-0D0C-94E0-99ED-267531095CC0}"/>
              </a:ext>
            </a:extLst>
          </p:cNvPr>
          <p:cNvSpPr txBox="1"/>
          <p:nvPr/>
        </p:nvSpPr>
        <p:spPr>
          <a:xfrm>
            <a:off x="1219200" y="895665"/>
            <a:ext cx="7208576" cy="338554"/>
          </a:xfrm>
          <a:prstGeom prst="rect">
            <a:avLst/>
          </a:prstGeom>
          <a:noFill/>
        </p:spPr>
        <p:txBody>
          <a:bodyPr wrap="none" rtlCol="0">
            <a:spAutoFit/>
          </a:bodyPr>
          <a:lstStyle/>
          <a:p>
            <a:r>
              <a:rPr lang="en-US" sz="1600" b="1" dirty="0">
                <a:latin typeface="Avenir Heavy" panose="02000503020000020003" pitchFamily="2" charset="0"/>
              </a:rPr>
              <a:t>Incidents are alerts sent from W2H to an EPIC pool or staff email address</a:t>
            </a:r>
          </a:p>
        </p:txBody>
      </p:sp>
      <p:sp>
        <p:nvSpPr>
          <p:cNvPr id="6" name="5-Point Star 5">
            <a:extLst>
              <a:ext uri="{FF2B5EF4-FFF2-40B4-BE49-F238E27FC236}">
                <a16:creationId xmlns:a16="http://schemas.microsoft.com/office/drawing/2014/main" id="{EFD52FCE-0CD2-66AE-04CD-947FBA2C4D2E}"/>
              </a:ext>
            </a:extLst>
          </p:cNvPr>
          <p:cNvSpPr/>
          <p:nvPr/>
        </p:nvSpPr>
        <p:spPr>
          <a:xfrm>
            <a:off x="756662" y="825107"/>
            <a:ext cx="392926" cy="392926"/>
          </a:xfrm>
          <a:prstGeom prst="star5">
            <a:avLst/>
          </a:prstGeom>
          <a:solidFill>
            <a:schemeClr val="accent4">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graphicFrame>
        <p:nvGraphicFramePr>
          <p:cNvPr id="3" name="Table 6">
            <a:extLst>
              <a:ext uri="{FF2B5EF4-FFF2-40B4-BE49-F238E27FC236}">
                <a16:creationId xmlns:a16="http://schemas.microsoft.com/office/drawing/2014/main" id="{9D4ED681-3F42-9CEF-98C8-F51DB997F02E}"/>
              </a:ext>
            </a:extLst>
          </p:cNvPr>
          <p:cNvGraphicFramePr>
            <a:graphicFrameLocks noGrp="1"/>
          </p:cNvGraphicFramePr>
          <p:nvPr>
            <p:extLst>
              <p:ext uri="{D42A27DB-BD31-4B8C-83A1-F6EECF244321}">
                <p14:modId xmlns:p14="http://schemas.microsoft.com/office/powerpoint/2010/main" val="734022387"/>
              </p:ext>
            </p:extLst>
          </p:nvPr>
        </p:nvGraphicFramePr>
        <p:xfrm>
          <a:off x="746155" y="1388507"/>
          <a:ext cx="10683845" cy="4280616"/>
        </p:xfrm>
        <a:graphic>
          <a:graphicData uri="http://schemas.openxmlformats.org/drawingml/2006/table">
            <a:tbl>
              <a:tblPr firstRow="1" bandRow="1">
                <a:tableStyleId>{5940675A-B579-460E-94D1-54222C63F5DA}</a:tableStyleId>
              </a:tblPr>
              <a:tblGrid>
                <a:gridCol w="1920845">
                  <a:extLst>
                    <a:ext uri="{9D8B030D-6E8A-4147-A177-3AD203B41FA5}">
                      <a16:colId xmlns:a16="http://schemas.microsoft.com/office/drawing/2014/main" val="2617444387"/>
                    </a:ext>
                  </a:extLst>
                </a:gridCol>
                <a:gridCol w="4419600">
                  <a:extLst>
                    <a:ext uri="{9D8B030D-6E8A-4147-A177-3AD203B41FA5}">
                      <a16:colId xmlns:a16="http://schemas.microsoft.com/office/drawing/2014/main" val="3746398488"/>
                    </a:ext>
                  </a:extLst>
                </a:gridCol>
                <a:gridCol w="2057400">
                  <a:extLst>
                    <a:ext uri="{9D8B030D-6E8A-4147-A177-3AD203B41FA5}">
                      <a16:colId xmlns:a16="http://schemas.microsoft.com/office/drawing/2014/main" val="2592272230"/>
                    </a:ext>
                  </a:extLst>
                </a:gridCol>
                <a:gridCol w="2286000">
                  <a:extLst>
                    <a:ext uri="{9D8B030D-6E8A-4147-A177-3AD203B41FA5}">
                      <a16:colId xmlns:a16="http://schemas.microsoft.com/office/drawing/2014/main" val="2980502076"/>
                    </a:ext>
                  </a:extLst>
                </a:gridCol>
              </a:tblGrid>
              <a:tr h="381000">
                <a:tc>
                  <a:txBody>
                    <a:bodyPr/>
                    <a:lstStyle/>
                    <a:p>
                      <a:pPr algn="ctr"/>
                      <a:r>
                        <a:rPr lang="en-US" sz="1400" b="1" i="0" dirty="0">
                          <a:latin typeface="Avenir Heavy" panose="02000503020000020003" pitchFamily="2" charset="0"/>
                        </a:rPr>
                        <a:t>Incident Name</a:t>
                      </a:r>
                    </a:p>
                  </a:txBody>
                  <a:tcPr/>
                </a:tc>
                <a:tc>
                  <a:txBody>
                    <a:bodyPr/>
                    <a:lstStyle/>
                    <a:p>
                      <a:pPr algn="ctr"/>
                      <a:r>
                        <a:rPr lang="en-US" sz="1400" b="1" i="0" dirty="0">
                          <a:latin typeface="Avenir Heavy" panose="02000503020000020003" pitchFamily="2" charset="0"/>
                        </a:rPr>
                        <a:t>Incident Language</a:t>
                      </a:r>
                    </a:p>
                  </a:txBody>
                  <a:tcPr/>
                </a:tc>
                <a:tc>
                  <a:txBody>
                    <a:bodyPr/>
                    <a:lstStyle/>
                    <a:p>
                      <a:pPr algn="ctr"/>
                      <a:r>
                        <a:rPr lang="en-US" sz="1400" b="1" i="0" dirty="0">
                          <a:latin typeface="Avenir Heavy" panose="02000503020000020003" pitchFamily="2" charset="0"/>
                        </a:rPr>
                        <a:t>Cadence</a:t>
                      </a:r>
                    </a:p>
                  </a:txBody>
                  <a:tcPr/>
                </a:tc>
                <a:tc>
                  <a:txBody>
                    <a:bodyPr/>
                    <a:lstStyle/>
                    <a:p>
                      <a:pPr algn="ctr"/>
                      <a:r>
                        <a:rPr lang="en-US" sz="1400" b="1" i="0" dirty="0">
                          <a:latin typeface="Avenir Heavy" panose="02000503020000020003" pitchFamily="2" charset="0"/>
                        </a:rPr>
                        <a:t>Epic Pool ID &amp; / Email</a:t>
                      </a:r>
                    </a:p>
                  </a:txBody>
                  <a:tcPr/>
                </a:tc>
                <a:extLst>
                  <a:ext uri="{0D108BD9-81ED-4DB2-BD59-A6C34878D82A}">
                    <a16:rowId xmlns:a16="http://schemas.microsoft.com/office/drawing/2014/main" val="3547247675"/>
                  </a:ext>
                </a:extLst>
              </a:tr>
              <a:tr h="557088">
                <a:tc>
                  <a:txBody>
                    <a:bodyPr/>
                    <a:lstStyle/>
                    <a:p>
                      <a:r>
                        <a:rPr lang="en-US" sz="1200" b="0" i="0" kern="1200" dirty="0">
                          <a:solidFill>
                            <a:schemeClr val="bg2">
                              <a:lumMod val="75000"/>
                            </a:schemeClr>
                          </a:solidFill>
                          <a:effectLst/>
                          <a:latin typeface="Avenir Book" panose="02000503020000020003" pitchFamily="2" charset="0"/>
                          <a:ea typeface="+mn-ea"/>
                          <a:cs typeface="+mn-cs"/>
                        </a:rPr>
                        <a:t>Critically High BP</a:t>
                      </a:r>
                      <a:endParaRPr lang="en-US" sz="1200" b="0" i="0" dirty="0">
                        <a:solidFill>
                          <a:schemeClr val="bg2">
                            <a:lumMod val="75000"/>
                          </a:schemeClr>
                        </a:solidFill>
                        <a:latin typeface="Avenir Book" panose="02000503020000020003" pitchFamily="2" charset="0"/>
                      </a:endParaRPr>
                    </a:p>
                  </a:txBody>
                  <a:tcPr/>
                </a:tc>
                <a:tc>
                  <a:txBody>
                    <a:bodyPr/>
                    <a:lstStyle/>
                    <a:p>
                      <a:r>
                        <a:rPr lang="en-US" sz="1200" b="0" i="0" kern="1200" dirty="0">
                          <a:solidFill>
                            <a:schemeClr val="bg2">
                              <a:lumMod val="75000"/>
                            </a:schemeClr>
                          </a:solidFill>
                          <a:effectLst/>
                          <a:latin typeface="Avenir Book" panose="02000503020000020003" pitchFamily="2" charset="0"/>
                          <a:ea typeface="+mn-ea"/>
                          <a:cs typeface="+mn-cs"/>
                        </a:rPr>
                        <a:t>PARTICIPANT_ID has a critically high BP of {</a:t>
                      </a:r>
                      <a:r>
                        <a:rPr lang="en-US" sz="1200" b="0" i="0" kern="1200" dirty="0" err="1">
                          <a:solidFill>
                            <a:schemeClr val="bg2">
                              <a:lumMod val="75000"/>
                            </a:schemeClr>
                          </a:solidFill>
                          <a:effectLst/>
                          <a:latin typeface="Avenir Book" panose="02000503020000020003" pitchFamily="2" charset="0"/>
                          <a:ea typeface="+mn-ea"/>
                          <a:cs typeface="+mn-cs"/>
                        </a:rPr>
                        <a:t>blood_pressure</a:t>
                      </a:r>
                      <a:r>
                        <a:rPr lang="en-US" sz="1200" b="0" i="0" kern="1200" dirty="0">
                          <a:solidFill>
                            <a:schemeClr val="bg2">
                              <a:lumMod val="75000"/>
                            </a:schemeClr>
                          </a:solidFill>
                          <a:effectLst/>
                          <a:latin typeface="Avenir Book" panose="02000503020000020003" pitchFamily="2" charset="0"/>
                          <a:ea typeface="+mn-ea"/>
                          <a:cs typeface="+mn-cs"/>
                        </a:rPr>
                        <a:t>}.</a:t>
                      </a:r>
                    </a:p>
                  </a:txBody>
                  <a:tcPr/>
                </a:tc>
                <a:tc>
                  <a:txBody>
                    <a:bodyPr/>
                    <a:lstStyle/>
                    <a:p>
                      <a:r>
                        <a:rPr lang="en-US" sz="1200" b="0" i="0" dirty="0">
                          <a:solidFill>
                            <a:schemeClr val="bg2">
                              <a:lumMod val="75000"/>
                            </a:schemeClr>
                          </a:solidFill>
                          <a:latin typeface="Avenir Book" panose="02000503020000020003" pitchFamily="2" charset="0"/>
                        </a:rPr>
                        <a:t>Sent immediately via Epic Pool / staff email account </a:t>
                      </a:r>
                    </a:p>
                  </a:txBody>
                  <a:tcPr/>
                </a:tc>
                <a:tc>
                  <a:txBody>
                    <a:bodyPr/>
                    <a:lstStyle/>
                    <a:p>
                      <a:endParaRPr lang="en-US" sz="1200" b="0" i="0" dirty="0">
                        <a:solidFill>
                          <a:schemeClr val="bg2">
                            <a:lumMod val="75000"/>
                          </a:schemeClr>
                        </a:solidFill>
                        <a:latin typeface="Avenir Book" panose="02000503020000020003" pitchFamily="2" charset="0"/>
                      </a:endParaRPr>
                    </a:p>
                  </a:txBody>
                  <a:tcPr/>
                </a:tc>
                <a:extLst>
                  <a:ext uri="{0D108BD9-81ED-4DB2-BD59-A6C34878D82A}">
                    <a16:rowId xmlns:a16="http://schemas.microsoft.com/office/drawing/2014/main" val="229231531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6895622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264691148"/>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194221234"/>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7067772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22497180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bl>
          </a:graphicData>
        </a:graphic>
      </p:graphicFrame>
      <p:sp>
        <p:nvSpPr>
          <p:cNvPr id="2" name="Slide Number Placeholder 12">
            <a:extLst>
              <a:ext uri="{FF2B5EF4-FFF2-40B4-BE49-F238E27FC236}">
                <a16:creationId xmlns:a16="http://schemas.microsoft.com/office/drawing/2014/main" id="{ECC1D930-EADB-409E-3511-1F9D61477D9A}"/>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6</a:t>
            </a:r>
          </a:p>
        </p:txBody>
      </p:sp>
    </p:spTree>
    <p:extLst>
      <p:ext uri="{BB962C8B-B14F-4D97-AF65-F5344CB8AC3E}">
        <p14:creationId xmlns:p14="http://schemas.microsoft.com/office/powerpoint/2010/main" val="258698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3">
            <a:extLst>
              <a:ext uri="{FF2B5EF4-FFF2-40B4-BE49-F238E27FC236}">
                <a16:creationId xmlns:a16="http://schemas.microsoft.com/office/drawing/2014/main" id="{CE391E37-3899-575C-86B0-689FE8B029A3}"/>
              </a:ext>
            </a:extLst>
          </p:cNvPr>
          <p:cNvSpPr/>
          <p:nvPr/>
        </p:nvSpPr>
        <p:spPr>
          <a:xfrm>
            <a:off x="1" y="-10160"/>
            <a:ext cx="12192000" cy="423282"/>
          </a:xfrm>
          <a:prstGeom prst="rect">
            <a:avLst/>
          </a:prstGeom>
          <a:solidFill>
            <a:srgbClr val="00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spc="130" dirty="0">
                <a:solidFill>
                  <a:srgbClr val="FFFFFF"/>
                </a:solidFill>
                <a:latin typeface="Avenir Heavy" panose="02000503020000020003" pitchFamily="2" charset="0"/>
              </a:rPr>
              <a:t>	</a:t>
            </a:r>
            <a:r>
              <a:rPr lang="en" sz="1600" b="1" spc="130" dirty="0">
                <a:solidFill>
                  <a:srgbClr val="FFFFFF"/>
                </a:solidFill>
                <a:latin typeface="Avenir Heavy" panose="02000503020000020003" pitchFamily="2" charset="0"/>
              </a:rPr>
              <a:t>KEYWORDS</a:t>
            </a:r>
            <a:endParaRPr sz="1600" b="1" spc="130" dirty="0">
              <a:solidFill>
                <a:srgbClr val="FFFFFF"/>
              </a:solidFill>
              <a:latin typeface="Avenir Heavy" panose="02000503020000020003" pitchFamily="2" charset="0"/>
            </a:endParaRPr>
          </a:p>
        </p:txBody>
      </p:sp>
      <p:sp>
        <p:nvSpPr>
          <p:cNvPr id="5" name="TextBox 4">
            <a:extLst>
              <a:ext uri="{FF2B5EF4-FFF2-40B4-BE49-F238E27FC236}">
                <a16:creationId xmlns:a16="http://schemas.microsoft.com/office/drawing/2014/main" id="{86E2EA4B-0D0C-94E0-99ED-267531095CC0}"/>
              </a:ext>
            </a:extLst>
          </p:cNvPr>
          <p:cNvSpPr txBox="1"/>
          <p:nvPr/>
        </p:nvSpPr>
        <p:spPr>
          <a:xfrm>
            <a:off x="1219200" y="898466"/>
            <a:ext cx="7855805" cy="338554"/>
          </a:xfrm>
          <a:prstGeom prst="rect">
            <a:avLst/>
          </a:prstGeom>
          <a:noFill/>
        </p:spPr>
        <p:txBody>
          <a:bodyPr wrap="none" rtlCol="0">
            <a:spAutoFit/>
          </a:bodyPr>
          <a:lstStyle/>
          <a:p>
            <a:r>
              <a:rPr lang="en-US" sz="1600" b="1" dirty="0">
                <a:latin typeface="Avenir Heavy" panose="02000503020000020003" pitchFamily="2" charset="0"/>
              </a:rPr>
              <a:t>Keywords texted in by patients can send a response and or trigger an outcome</a:t>
            </a:r>
            <a:r>
              <a:rPr lang="en-US" sz="1300" b="1" dirty="0">
                <a:latin typeface="Avenir Heavy" panose="02000503020000020003" pitchFamily="2" charset="0"/>
              </a:rPr>
              <a:t>.</a:t>
            </a:r>
          </a:p>
        </p:txBody>
      </p:sp>
      <p:sp>
        <p:nvSpPr>
          <p:cNvPr id="2" name="Triangle 1">
            <a:extLst>
              <a:ext uri="{FF2B5EF4-FFF2-40B4-BE49-F238E27FC236}">
                <a16:creationId xmlns:a16="http://schemas.microsoft.com/office/drawing/2014/main" id="{5E8D1288-4BF1-422C-6D52-D500DD5672A6}"/>
              </a:ext>
            </a:extLst>
          </p:cNvPr>
          <p:cNvSpPr/>
          <p:nvPr/>
        </p:nvSpPr>
        <p:spPr>
          <a:xfrm>
            <a:off x="746155" y="831017"/>
            <a:ext cx="417411" cy="359837"/>
          </a:xfrm>
          <a:prstGeom prst="triangle">
            <a:avLst/>
          </a:prstGeom>
          <a:solidFill>
            <a:schemeClr val="accent2">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12">
            <a:extLst>
              <a:ext uri="{FF2B5EF4-FFF2-40B4-BE49-F238E27FC236}">
                <a16:creationId xmlns:a16="http://schemas.microsoft.com/office/drawing/2014/main" id="{DE2B78F5-5DCC-8DA4-EA1C-D123CC1C6C3B}"/>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7</a:t>
            </a:r>
          </a:p>
        </p:txBody>
      </p:sp>
      <p:graphicFrame>
        <p:nvGraphicFramePr>
          <p:cNvPr id="11" name="Table 6">
            <a:extLst>
              <a:ext uri="{FF2B5EF4-FFF2-40B4-BE49-F238E27FC236}">
                <a16:creationId xmlns:a16="http://schemas.microsoft.com/office/drawing/2014/main" id="{3D58C060-86BF-796C-E264-0179196BC47B}"/>
              </a:ext>
            </a:extLst>
          </p:cNvPr>
          <p:cNvGraphicFramePr>
            <a:graphicFrameLocks noGrp="1"/>
          </p:cNvGraphicFramePr>
          <p:nvPr>
            <p:extLst>
              <p:ext uri="{D42A27DB-BD31-4B8C-83A1-F6EECF244321}">
                <p14:modId xmlns:p14="http://schemas.microsoft.com/office/powerpoint/2010/main" val="3725053875"/>
              </p:ext>
            </p:extLst>
          </p:nvPr>
        </p:nvGraphicFramePr>
        <p:xfrm>
          <a:off x="746155" y="1388507"/>
          <a:ext cx="10455245" cy="4729368"/>
        </p:xfrm>
        <a:graphic>
          <a:graphicData uri="http://schemas.openxmlformats.org/drawingml/2006/table">
            <a:tbl>
              <a:tblPr firstRow="1" bandRow="1">
                <a:tableStyleId>{5940675A-B579-460E-94D1-54222C63F5DA}</a:tableStyleId>
              </a:tblPr>
              <a:tblGrid>
                <a:gridCol w="2391436">
                  <a:extLst>
                    <a:ext uri="{9D8B030D-6E8A-4147-A177-3AD203B41FA5}">
                      <a16:colId xmlns:a16="http://schemas.microsoft.com/office/drawing/2014/main" val="2617444387"/>
                    </a:ext>
                  </a:extLst>
                </a:gridCol>
                <a:gridCol w="5502364">
                  <a:extLst>
                    <a:ext uri="{9D8B030D-6E8A-4147-A177-3AD203B41FA5}">
                      <a16:colId xmlns:a16="http://schemas.microsoft.com/office/drawing/2014/main" val="3746398488"/>
                    </a:ext>
                  </a:extLst>
                </a:gridCol>
                <a:gridCol w="2561445">
                  <a:extLst>
                    <a:ext uri="{9D8B030D-6E8A-4147-A177-3AD203B41FA5}">
                      <a16:colId xmlns:a16="http://schemas.microsoft.com/office/drawing/2014/main" val="2592272230"/>
                    </a:ext>
                  </a:extLst>
                </a:gridCol>
              </a:tblGrid>
              <a:tr h="381000">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Keyword </a:t>
                      </a:r>
                      <a:endParaRPr lang="en-US" sz="1400" b="1" i="0" dirty="0">
                        <a:latin typeface="Avenir Heavy" panose="02000503020000020003" pitchFamily="2" charset="0"/>
                      </a:endParaRPr>
                    </a:p>
                  </a:txBody>
                  <a:tcPr/>
                </a:tc>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Response</a:t>
                      </a:r>
                      <a:endParaRPr lang="en-US" sz="1400" b="1" i="0" dirty="0">
                        <a:latin typeface="Avenir Heavy" panose="02000503020000020003" pitchFamily="2" charset="0"/>
                      </a:endParaRPr>
                    </a:p>
                  </a:txBody>
                  <a:tcPr/>
                </a:tc>
                <a:tc>
                  <a:txBody>
                    <a:bodyPr/>
                    <a:lstStyle/>
                    <a:p>
                      <a:pPr algn="ct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Outcomes</a:t>
                      </a:r>
                      <a:endParaRPr lang="en-US" sz="1400" b="1" i="0" dirty="0">
                        <a:latin typeface="Avenir Heavy" panose="02000503020000020003" pitchFamily="2" charset="0"/>
                      </a:endParaRPr>
                    </a:p>
                  </a:txBody>
                  <a:tcPr/>
                </a:tc>
                <a:extLst>
                  <a:ext uri="{0D108BD9-81ED-4DB2-BD59-A6C34878D82A}">
                    <a16:rowId xmlns:a16="http://schemas.microsoft.com/office/drawing/2014/main" val="3547247675"/>
                  </a:ext>
                </a:extLst>
              </a:tr>
              <a:tr h="557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bg2">
                            <a:lumMod val="75000"/>
                          </a:schemeClr>
                        </a:solidFill>
                        <a:effectLst/>
                        <a:latin typeface="Avenir Book" panose="02000503020000020003"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bg2">
                              <a:lumMod val="75000"/>
                            </a:schemeClr>
                          </a:solidFill>
                          <a:effectLst/>
                          <a:latin typeface="Avenir Book" panose="02000503020000020003" pitchFamily="2" charset="0"/>
                          <a:ea typeface="+mn-ea"/>
                          <a:cs typeface="+mn-cs"/>
                        </a:rPr>
                        <a:t>Call</a:t>
                      </a:r>
                      <a:endParaRPr lang="en-US" sz="1200" b="0" i="0" dirty="0">
                        <a:latin typeface="Avenir Book" panose="02000503020000020003" pitchFamily="2" charset="0"/>
                      </a:endParaRPr>
                    </a:p>
                  </a:txBody>
                  <a:tcPr/>
                </a:tc>
                <a:tc>
                  <a:txBody>
                    <a:bodyPr/>
                    <a:lstStyle/>
                    <a:p>
                      <a:r>
                        <a:rPr lang="en-US" sz="1200" b="1" i="0" kern="1200" dirty="0">
                          <a:solidFill>
                            <a:schemeClr val="bg2">
                              <a:lumMod val="75000"/>
                            </a:schemeClr>
                          </a:solidFill>
                          <a:effectLst/>
                          <a:latin typeface="Avenir Book" panose="02000503020000020003" pitchFamily="2" charset="0"/>
                          <a:ea typeface="+mn-ea"/>
                          <a:cs typeface="+mn-cs"/>
                        </a:rPr>
                        <a:t>During Business Hours: </a:t>
                      </a:r>
                      <a:r>
                        <a:rPr lang="en-US" sz="1200" b="0" i="0" kern="1200" dirty="0">
                          <a:solidFill>
                            <a:schemeClr val="bg2">
                              <a:lumMod val="75000"/>
                            </a:schemeClr>
                          </a:solidFill>
                          <a:effectLst/>
                          <a:latin typeface="Avenir Book" panose="02000503020000020003" pitchFamily="2" charset="0"/>
                          <a:ea typeface="+mn-ea"/>
                          <a:cs typeface="+mn-cs"/>
                        </a:rPr>
                        <a:t>I’m sorry to hear that. A care team member will be calling you within 30 minutes.</a:t>
                      </a:r>
                    </a:p>
                    <a:p>
                      <a:r>
                        <a:rPr lang="en-US" sz="1200" b="1" i="0" kern="1200" dirty="0">
                          <a:solidFill>
                            <a:schemeClr val="bg2">
                              <a:lumMod val="75000"/>
                            </a:schemeClr>
                          </a:solidFill>
                          <a:effectLst/>
                          <a:latin typeface="Avenir Book" panose="02000503020000020003" pitchFamily="2" charset="0"/>
                          <a:ea typeface="+mn-ea"/>
                          <a:cs typeface="+mn-cs"/>
                        </a:rPr>
                        <a:t>After Hours: </a:t>
                      </a:r>
                      <a:r>
                        <a:rPr lang="en-US" sz="1200" b="0" i="0" kern="1200" dirty="0">
                          <a:solidFill>
                            <a:schemeClr val="bg2">
                              <a:lumMod val="75000"/>
                            </a:schemeClr>
                          </a:solidFill>
                          <a:effectLst/>
                          <a:latin typeface="Avenir Book" panose="02000503020000020003" pitchFamily="2" charset="0"/>
                          <a:ea typeface="+mn-ea"/>
                          <a:cs typeface="+mn-cs"/>
                        </a:rPr>
                        <a:t>Our care team is out of the office. Call your Primary Care Physician/Pulmonologist. If you are having extreme difficulty breathing, please call 911.</a:t>
                      </a:r>
                    </a:p>
                  </a:txBody>
                  <a:tcPr/>
                </a:tc>
                <a:tc>
                  <a:txBody>
                    <a:bodyPr/>
                    <a:lstStyle/>
                    <a:p>
                      <a:endParaRPr lang="en-US" sz="1200" b="0" i="0" kern="1200" dirty="0">
                        <a:solidFill>
                          <a:schemeClr val="bg2">
                            <a:lumMod val="75000"/>
                          </a:schemeClr>
                        </a:solidFill>
                        <a:effectLst/>
                        <a:latin typeface="Avenir Book" panose="02000503020000020003" pitchFamily="2" charset="0"/>
                        <a:ea typeface="+mn-ea"/>
                        <a:cs typeface="+mn-cs"/>
                      </a:endParaRPr>
                    </a:p>
                    <a:p>
                      <a:r>
                        <a:rPr lang="en-US" sz="1200" b="0" i="0" kern="1200" dirty="0">
                          <a:solidFill>
                            <a:schemeClr val="bg2">
                              <a:lumMod val="75000"/>
                            </a:schemeClr>
                          </a:solidFill>
                          <a:effectLst/>
                          <a:latin typeface="Avenir Book" panose="02000503020000020003" pitchFamily="2" charset="0"/>
                          <a:ea typeface="+mn-ea"/>
                          <a:cs typeface="+mn-cs"/>
                        </a:rPr>
                        <a:t>Generate Call Incident or </a:t>
                      </a:r>
                    </a:p>
                    <a:p>
                      <a:r>
                        <a:rPr lang="en-US" sz="1200" b="0" i="0" kern="1200" dirty="0">
                          <a:solidFill>
                            <a:schemeClr val="bg2">
                              <a:lumMod val="75000"/>
                            </a:schemeClr>
                          </a:solidFill>
                          <a:effectLst/>
                          <a:latin typeface="Avenir Book" panose="02000503020000020003" pitchFamily="2" charset="0"/>
                          <a:ea typeface="+mn-ea"/>
                          <a:cs typeface="+mn-cs"/>
                        </a:rPr>
                        <a:t>Call (off hours) Incident</a:t>
                      </a:r>
                      <a:r>
                        <a:rPr lang="en-US" sz="1200" b="0" i="0" dirty="0">
                          <a:solidFill>
                            <a:schemeClr val="bg2">
                              <a:lumMod val="75000"/>
                            </a:schemeClr>
                          </a:solidFill>
                          <a:effectLst/>
                          <a:latin typeface="Avenir Book" panose="02000503020000020003" pitchFamily="2" charset="0"/>
                        </a:rPr>
                        <a:t> </a:t>
                      </a:r>
                      <a:endParaRPr lang="en-US" sz="1200" b="0" i="0" dirty="0">
                        <a:solidFill>
                          <a:schemeClr val="bg2">
                            <a:lumMod val="75000"/>
                          </a:schemeClr>
                        </a:solidFill>
                        <a:latin typeface="Avenir Book" panose="02000503020000020003" pitchFamily="2" charset="0"/>
                      </a:endParaRPr>
                    </a:p>
                  </a:txBody>
                  <a:tcPr/>
                </a:tc>
                <a:extLst>
                  <a:ext uri="{0D108BD9-81ED-4DB2-BD59-A6C34878D82A}">
                    <a16:rowId xmlns:a16="http://schemas.microsoft.com/office/drawing/2014/main" val="229231531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6895622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264691148"/>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4194221234"/>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37067772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22497180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bl>
          </a:graphicData>
        </a:graphic>
      </p:graphicFrame>
    </p:spTree>
    <p:extLst>
      <p:ext uri="{BB962C8B-B14F-4D97-AF65-F5344CB8AC3E}">
        <p14:creationId xmlns:p14="http://schemas.microsoft.com/office/powerpoint/2010/main" val="269970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3">
            <a:extLst>
              <a:ext uri="{FF2B5EF4-FFF2-40B4-BE49-F238E27FC236}">
                <a16:creationId xmlns:a16="http://schemas.microsoft.com/office/drawing/2014/main" id="{CE391E37-3899-575C-86B0-689FE8B029A3}"/>
              </a:ext>
            </a:extLst>
          </p:cNvPr>
          <p:cNvSpPr/>
          <p:nvPr/>
        </p:nvSpPr>
        <p:spPr>
          <a:xfrm>
            <a:off x="1" y="-10160"/>
            <a:ext cx="12192000" cy="423282"/>
          </a:xfrm>
          <a:prstGeom prst="rect">
            <a:avLst/>
          </a:prstGeom>
          <a:solidFill>
            <a:srgbClr val="00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300" b="1" spc="130" dirty="0">
                <a:solidFill>
                  <a:srgbClr val="FFFFFF"/>
                </a:solidFill>
                <a:latin typeface="Avenir Heavy" panose="02000503020000020003" pitchFamily="2" charset="0"/>
              </a:rPr>
              <a:t>	</a:t>
            </a:r>
            <a:r>
              <a:rPr lang="en" sz="1600" b="1" spc="130" dirty="0">
                <a:solidFill>
                  <a:srgbClr val="FFFFFF"/>
                </a:solidFill>
                <a:latin typeface="Avenir Heavy" panose="02000503020000020003" pitchFamily="2" charset="0"/>
              </a:rPr>
              <a:t>PERSONNEL</a:t>
            </a:r>
            <a:endParaRPr sz="1600" b="1" spc="130" dirty="0">
              <a:solidFill>
                <a:srgbClr val="FFFFFF"/>
              </a:solidFill>
              <a:latin typeface="Avenir Heavy" panose="02000503020000020003" pitchFamily="2" charset="0"/>
            </a:endParaRPr>
          </a:p>
        </p:txBody>
      </p:sp>
      <p:graphicFrame>
        <p:nvGraphicFramePr>
          <p:cNvPr id="3" name="Table 6">
            <a:extLst>
              <a:ext uri="{FF2B5EF4-FFF2-40B4-BE49-F238E27FC236}">
                <a16:creationId xmlns:a16="http://schemas.microsoft.com/office/drawing/2014/main" id="{9D4ED681-3F42-9CEF-98C8-F51DB997F02E}"/>
              </a:ext>
            </a:extLst>
          </p:cNvPr>
          <p:cNvGraphicFramePr>
            <a:graphicFrameLocks noGrp="1"/>
          </p:cNvGraphicFramePr>
          <p:nvPr>
            <p:extLst>
              <p:ext uri="{D42A27DB-BD31-4B8C-83A1-F6EECF244321}">
                <p14:modId xmlns:p14="http://schemas.microsoft.com/office/powerpoint/2010/main" val="824264046"/>
              </p:ext>
            </p:extLst>
          </p:nvPr>
        </p:nvGraphicFramePr>
        <p:xfrm>
          <a:off x="762000" y="1371600"/>
          <a:ext cx="10591800" cy="4356816"/>
        </p:xfrm>
        <a:graphic>
          <a:graphicData uri="http://schemas.openxmlformats.org/drawingml/2006/table">
            <a:tbl>
              <a:tblPr firstRow="1" bandRow="1">
                <a:tableStyleId>{5940675A-B579-460E-94D1-54222C63F5DA}</a:tableStyleId>
              </a:tblPr>
              <a:tblGrid>
                <a:gridCol w="1644910">
                  <a:extLst>
                    <a:ext uri="{9D8B030D-6E8A-4147-A177-3AD203B41FA5}">
                      <a16:colId xmlns:a16="http://schemas.microsoft.com/office/drawing/2014/main" val="2617444387"/>
                    </a:ext>
                  </a:extLst>
                </a:gridCol>
                <a:gridCol w="2206654">
                  <a:extLst>
                    <a:ext uri="{9D8B030D-6E8A-4147-A177-3AD203B41FA5}">
                      <a16:colId xmlns:a16="http://schemas.microsoft.com/office/drawing/2014/main" val="3746398488"/>
                    </a:ext>
                  </a:extLst>
                </a:gridCol>
                <a:gridCol w="2444261">
                  <a:extLst>
                    <a:ext uri="{9D8B030D-6E8A-4147-A177-3AD203B41FA5}">
                      <a16:colId xmlns:a16="http://schemas.microsoft.com/office/drawing/2014/main" val="2592272230"/>
                    </a:ext>
                  </a:extLst>
                </a:gridCol>
                <a:gridCol w="1703577">
                  <a:extLst>
                    <a:ext uri="{9D8B030D-6E8A-4147-A177-3AD203B41FA5}">
                      <a16:colId xmlns:a16="http://schemas.microsoft.com/office/drawing/2014/main" val="3125267980"/>
                    </a:ext>
                  </a:extLst>
                </a:gridCol>
                <a:gridCol w="2592398">
                  <a:extLst>
                    <a:ext uri="{9D8B030D-6E8A-4147-A177-3AD203B41FA5}">
                      <a16:colId xmlns:a16="http://schemas.microsoft.com/office/drawing/2014/main" val="2621597562"/>
                    </a:ext>
                  </a:extLst>
                </a:gridCol>
              </a:tblGrid>
              <a:tr h="557088">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Name</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Email</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Role</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Epic ID</a:t>
                      </a:r>
                    </a:p>
                  </a:txBody>
                  <a:tcPr marL="68580" marR="68580" marT="0" marB="0"/>
                </a:tc>
                <a:tc>
                  <a:txBody>
                    <a:bodyPr/>
                    <a:lstStyle/>
                    <a:p>
                      <a:pPr marL="0" marR="0" algn="ctr">
                        <a:spcBef>
                          <a:spcPts val="0"/>
                        </a:spcBef>
                        <a:spcAft>
                          <a:spcPts val="0"/>
                        </a:spcAft>
                      </a:pPr>
                      <a:endPar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effectLst/>
                          <a:latin typeface="Avenir Heavy" panose="02000503020000020003" pitchFamily="2" charset="0"/>
                          <a:ea typeface="Times New Roman" panose="02020603050405020304" pitchFamily="18" charset="0"/>
                          <a:cs typeface="Times New Roman" panose="02020603050405020304" pitchFamily="18" charset="0"/>
                        </a:rPr>
                        <a:t>Access Group </a:t>
                      </a:r>
                      <a:r>
                        <a:rPr lang="en-US" sz="1600" b="0" i="0" dirty="0">
                          <a:solidFill>
                            <a:srgbClr val="C00000"/>
                          </a:solidFill>
                          <a:effectLst/>
                          <a:latin typeface="Avenir Heavy" panose="02000503020000020003" pitchFamily="2" charset="0"/>
                          <a:ea typeface="Times New Roman" panose="020206030504050203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2292315319"/>
                  </a:ext>
                </a:extLst>
              </a:tr>
              <a:tr h="436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bg2">
                              <a:lumMod val="75000"/>
                            </a:schemeClr>
                          </a:solidFill>
                          <a:effectLst/>
                          <a:latin typeface="Avenir Book" panose="02000503020000020003" pitchFamily="2" charset="0"/>
                          <a:ea typeface="+mn-ea"/>
                          <a:cs typeface="+mn-cs"/>
                        </a:rPr>
                        <a:t>Sarah Mazer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bg2">
                            <a:lumMod val="75000"/>
                          </a:schemeClr>
                        </a:solidFill>
                        <a:effectLst/>
                        <a:latin typeface="Avenir Book" panose="02000503020000020003" pitchFamily="2" charset="0"/>
                        <a:ea typeface="+mn-ea"/>
                        <a:cs typeface="+mn-cs"/>
                      </a:endParaRPr>
                    </a:p>
                  </a:txBody>
                  <a:tcPr/>
                </a:tc>
                <a:tc>
                  <a:txBody>
                    <a:bodyPr/>
                    <a:lstStyle/>
                    <a:p>
                      <a:r>
                        <a:rPr lang="en-US" sz="1200" b="0" i="0" kern="1200" dirty="0" err="1">
                          <a:solidFill>
                            <a:schemeClr val="bg2">
                              <a:lumMod val="75000"/>
                            </a:schemeClr>
                          </a:solidFill>
                          <a:effectLst/>
                          <a:latin typeface="Avenir Book" panose="02000503020000020003" pitchFamily="2" charset="0"/>
                          <a:ea typeface="+mn-ea"/>
                          <a:cs typeface="+mn-cs"/>
                        </a:rPr>
                        <a:t>sarahemail@fake.edu</a:t>
                      </a:r>
                      <a:endParaRPr lang="en-US" sz="1200" b="0" i="0" kern="1200" dirty="0">
                        <a:solidFill>
                          <a:schemeClr val="bg2">
                            <a:lumMod val="75000"/>
                          </a:schemeClr>
                        </a:solidFill>
                        <a:effectLst/>
                        <a:latin typeface="Avenir Book" panose="02000503020000020003" pitchFamily="2" charset="0"/>
                        <a:ea typeface="+mn-ea"/>
                        <a:cs typeface="+mn-cs"/>
                      </a:endParaRPr>
                    </a:p>
                  </a:txBody>
                  <a:tcPr/>
                </a:tc>
                <a:tc>
                  <a:txBody>
                    <a:bodyPr/>
                    <a:lstStyle/>
                    <a:p>
                      <a:r>
                        <a:rPr lang="en-US" sz="1200" b="0" i="0" dirty="0">
                          <a:solidFill>
                            <a:schemeClr val="bg2">
                              <a:lumMod val="75000"/>
                            </a:schemeClr>
                          </a:solidFill>
                          <a:latin typeface="Avenir Book" panose="02000503020000020003" pitchFamily="2" charset="0"/>
                        </a:rPr>
                        <a:t>Provider</a:t>
                      </a:r>
                    </a:p>
                  </a:txBody>
                  <a:tcPr/>
                </a:tc>
                <a:tc>
                  <a:txBody>
                    <a:bodyPr/>
                    <a:lstStyle/>
                    <a:p>
                      <a:r>
                        <a:rPr lang="en-US" sz="1200" b="0" i="0" dirty="0" err="1">
                          <a:solidFill>
                            <a:schemeClr val="bg2">
                              <a:lumMod val="75000"/>
                            </a:schemeClr>
                          </a:solidFill>
                          <a:latin typeface="Avenir Book" panose="02000503020000020003" pitchFamily="2" charset="0"/>
                        </a:rPr>
                        <a:t>smfake</a:t>
                      </a:r>
                      <a:endParaRPr lang="en-US" sz="1200" b="0" i="0" dirty="0">
                        <a:solidFill>
                          <a:schemeClr val="bg2">
                            <a:lumMod val="75000"/>
                          </a:schemeClr>
                        </a:solidFill>
                        <a:latin typeface="Avenir Book" panose="02000503020000020003" pitchFamily="2" charset="0"/>
                      </a:endParaRPr>
                    </a:p>
                  </a:txBody>
                  <a:tcPr/>
                </a:tc>
                <a:tc>
                  <a:txBody>
                    <a:bodyPr/>
                    <a:lstStyle/>
                    <a:p>
                      <a:r>
                        <a:rPr lang="en-US" sz="1200" b="0" i="0" dirty="0">
                          <a:solidFill>
                            <a:schemeClr val="bg2">
                              <a:lumMod val="75000"/>
                            </a:schemeClr>
                          </a:solidFill>
                          <a:latin typeface="Avenir Book" panose="02000503020000020003" pitchFamily="2" charset="0"/>
                        </a:rPr>
                        <a:t>Jefferson </a:t>
                      </a:r>
                    </a:p>
                  </a:txBody>
                  <a:tcPr/>
                </a:tc>
                <a:extLst>
                  <a:ext uri="{0D108BD9-81ED-4DB2-BD59-A6C34878D82A}">
                    <a16:rowId xmlns:a16="http://schemas.microsoft.com/office/drawing/2014/main" val="16895622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264691148"/>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4194221234"/>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extLst>
                  <a:ext uri="{0D108BD9-81ED-4DB2-BD59-A6C34878D82A}">
                    <a16:rowId xmlns:a16="http://schemas.microsoft.com/office/drawing/2014/main" val="370677729"/>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224971800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3059754437"/>
                  </a:ext>
                </a:extLst>
              </a:tr>
              <a:tr h="557088">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tc>
                  <a:txBody>
                    <a:bodyPr/>
                    <a:lstStyle/>
                    <a:p>
                      <a:endParaRPr lang="en-US" sz="1200" b="0" i="0" dirty="0">
                        <a:latin typeface="Avenir Book" panose="02000503020000020003" pitchFamily="2" charset="0"/>
                      </a:endParaRPr>
                    </a:p>
                  </a:txBody>
                  <a:tcPr/>
                </a:tc>
                <a:extLst>
                  <a:ext uri="{0D108BD9-81ED-4DB2-BD59-A6C34878D82A}">
                    <a16:rowId xmlns:a16="http://schemas.microsoft.com/office/drawing/2014/main" val="1209287367"/>
                  </a:ext>
                </a:extLst>
              </a:tr>
            </a:tbl>
          </a:graphicData>
        </a:graphic>
      </p:graphicFrame>
      <p:sp>
        <p:nvSpPr>
          <p:cNvPr id="2" name="TextBox 1">
            <a:extLst>
              <a:ext uri="{FF2B5EF4-FFF2-40B4-BE49-F238E27FC236}">
                <a16:creationId xmlns:a16="http://schemas.microsoft.com/office/drawing/2014/main" id="{65D17D32-A8FE-EECC-639D-9BB815CF6D61}"/>
              </a:ext>
            </a:extLst>
          </p:cNvPr>
          <p:cNvSpPr txBox="1"/>
          <p:nvPr/>
        </p:nvSpPr>
        <p:spPr>
          <a:xfrm>
            <a:off x="716280" y="5892580"/>
            <a:ext cx="10916478" cy="677108"/>
          </a:xfrm>
          <a:prstGeom prst="rect">
            <a:avLst/>
          </a:prstGeom>
          <a:noFill/>
        </p:spPr>
        <p:txBody>
          <a:bodyPr wrap="square" rtlCol="0">
            <a:spAutoFit/>
          </a:bodyPr>
          <a:lstStyle/>
          <a:p>
            <a:r>
              <a:rPr lang="en-US" sz="1300" dirty="0">
                <a:effectLst/>
                <a:latin typeface="Avenir Medium" panose="02000503020000020003" pitchFamily="2" charset="0"/>
                <a:ea typeface="Times New Roman" panose="02020603050405020304" pitchFamily="18" charset="0"/>
              </a:rPr>
              <a:t>If your program has multiple sites and you need to control which staff member has access to a patient’s data, include the name of their site in the Access Group column. </a:t>
            </a:r>
          </a:p>
          <a:p>
            <a:endParaRPr lang="en-US" sz="1200" dirty="0"/>
          </a:p>
        </p:txBody>
      </p:sp>
      <p:sp>
        <p:nvSpPr>
          <p:cNvPr id="5" name="TextBox 4">
            <a:extLst>
              <a:ext uri="{FF2B5EF4-FFF2-40B4-BE49-F238E27FC236}">
                <a16:creationId xmlns:a16="http://schemas.microsoft.com/office/drawing/2014/main" id="{110ABF6D-9140-1726-4E85-2D189106BA92}"/>
              </a:ext>
            </a:extLst>
          </p:cNvPr>
          <p:cNvSpPr txBox="1"/>
          <p:nvPr/>
        </p:nvSpPr>
        <p:spPr>
          <a:xfrm>
            <a:off x="330642" y="5858421"/>
            <a:ext cx="457200" cy="646331"/>
          </a:xfrm>
          <a:prstGeom prst="rect">
            <a:avLst/>
          </a:prstGeom>
          <a:noFill/>
        </p:spPr>
        <p:txBody>
          <a:bodyPr wrap="square" rtlCol="0">
            <a:spAutoFit/>
          </a:bodyPr>
          <a:lstStyle/>
          <a:p>
            <a:r>
              <a:rPr lang="en-US" sz="3600" dirty="0">
                <a:solidFill>
                  <a:srgbClr val="C00000"/>
                </a:solidFill>
                <a:latin typeface="Avenir Book" panose="02000503020000020003" pitchFamily="2" charset="0"/>
              </a:rPr>
              <a:t>*</a:t>
            </a:r>
          </a:p>
        </p:txBody>
      </p:sp>
      <p:sp>
        <p:nvSpPr>
          <p:cNvPr id="7" name="Slide Number Placeholder 12">
            <a:extLst>
              <a:ext uri="{FF2B5EF4-FFF2-40B4-BE49-F238E27FC236}">
                <a16:creationId xmlns:a16="http://schemas.microsoft.com/office/drawing/2014/main" id="{CAF9ADA0-B1F8-315C-84F2-9C92211F6532}"/>
              </a:ext>
            </a:extLst>
          </p:cNvPr>
          <p:cNvSpPr txBox="1">
            <a:spLocks/>
          </p:cNvSpPr>
          <p:nvPr/>
        </p:nvSpPr>
        <p:spPr>
          <a:xfrm>
            <a:off x="8763000" y="221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bg1"/>
                </a:solidFill>
                <a:latin typeface="Avenir Heavy" panose="02000503020000020003" pitchFamily="2" charset="0"/>
              </a:rPr>
              <a:t>8</a:t>
            </a:r>
          </a:p>
        </p:txBody>
      </p:sp>
      <p:sp>
        <p:nvSpPr>
          <p:cNvPr id="9" name="TextBox 8">
            <a:extLst>
              <a:ext uri="{FF2B5EF4-FFF2-40B4-BE49-F238E27FC236}">
                <a16:creationId xmlns:a16="http://schemas.microsoft.com/office/drawing/2014/main" id="{19739AC2-6583-1748-96D8-DC28B177590C}"/>
              </a:ext>
            </a:extLst>
          </p:cNvPr>
          <p:cNvSpPr txBox="1"/>
          <p:nvPr/>
        </p:nvSpPr>
        <p:spPr>
          <a:xfrm>
            <a:off x="1219200" y="898466"/>
            <a:ext cx="7128875" cy="338554"/>
          </a:xfrm>
          <a:prstGeom prst="rect">
            <a:avLst/>
          </a:prstGeom>
          <a:noFill/>
        </p:spPr>
        <p:txBody>
          <a:bodyPr wrap="none" rtlCol="0">
            <a:spAutoFit/>
          </a:bodyPr>
          <a:lstStyle/>
          <a:p>
            <a:r>
              <a:rPr lang="en-US" sz="1600" b="1" dirty="0">
                <a:effectLst/>
                <a:latin typeface="Avenir Heavy" panose="02000503020000020003" pitchFamily="2" charset="0"/>
                <a:ea typeface="Times New Roman" panose="02020603050405020304" pitchFamily="18" charset="0"/>
              </a:rPr>
              <a:t>Learn more about roles and permissions for personnel in our </a:t>
            </a:r>
            <a:r>
              <a:rPr lang="en-US" sz="1600" b="1" u="sng" dirty="0">
                <a:effectLst/>
                <a:latin typeface="Avenir Heavy" panose="02000503020000020003" pitchFamily="2" charset="0"/>
                <a:ea typeface="Times New Roman" panose="02020603050405020304" pitchFamily="18" charset="0"/>
                <a:hlinkClick r:id="rId2"/>
              </a:rPr>
              <a:t>user guide</a:t>
            </a:r>
            <a:r>
              <a:rPr lang="en-US" sz="1600" b="1" dirty="0">
                <a:effectLst/>
                <a:latin typeface="Avenir Heavy" panose="02000503020000020003" pitchFamily="2" charset="0"/>
                <a:ea typeface="Times New Roman" panose="02020603050405020304" pitchFamily="18" charset="0"/>
              </a:rPr>
              <a:t>.</a:t>
            </a:r>
            <a:endParaRPr lang="en-US" sz="1600" b="1" dirty="0">
              <a:latin typeface="Avenir Heavy" panose="02000503020000020003" pitchFamily="2" charset="0"/>
            </a:endParaRPr>
          </a:p>
        </p:txBody>
      </p:sp>
      <p:pic>
        <p:nvPicPr>
          <p:cNvPr id="14" name="Graphic 13" descr="User with solid fill">
            <a:extLst>
              <a:ext uri="{FF2B5EF4-FFF2-40B4-BE49-F238E27FC236}">
                <a16:creationId xmlns:a16="http://schemas.microsoft.com/office/drawing/2014/main" id="{C946231C-1C92-370C-EBD6-403DE11184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3987" y="742565"/>
            <a:ext cx="561745" cy="561745"/>
          </a:xfrm>
          <a:prstGeom prst="rect">
            <a:avLst/>
          </a:prstGeom>
        </p:spPr>
      </p:pic>
    </p:spTree>
    <p:extLst>
      <p:ext uri="{BB962C8B-B14F-4D97-AF65-F5344CB8AC3E}">
        <p14:creationId xmlns:p14="http://schemas.microsoft.com/office/powerpoint/2010/main" val="97070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31868</TotalTime>
  <Words>1916</Words>
  <Application>Microsoft Macintosh PowerPoint</Application>
  <PresentationFormat>Widescreen</PresentationFormat>
  <Paragraphs>247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Avenir</vt:lpstr>
      <vt:lpstr>Avenir Black</vt:lpstr>
      <vt:lpstr>Avenir Book</vt:lpstr>
      <vt:lpstr>Avenir Heavy</vt:lpstr>
      <vt:lpstr>Avenir Light</vt:lpstr>
      <vt:lpstr>Avenir Medium</vt:lpstr>
      <vt:lpstr>Calibri</vt:lpstr>
      <vt:lpstr>Calibri Light</vt:lpstr>
      <vt:lpstr>Office Theme</vt:lpstr>
      <vt:lpstr>Clinical Build 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Milinski, Sarah K</dc:creator>
  <cp:lastModifiedBy>Milinski, Sarah K</cp:lastModifiedBy>
  <cp:revision>473</cp:revision>
  <dcterms:created xsi:type="dcterms:W3CDTF">2023-07-31T16:44:03Z</dcterms:created>
  <dcterms:modified xsi:type="dcterms:W3CDTF">2024-02-29T18:29:36Z</dcterms:modified>
</cp:coreProperties>
</file>