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6"/>
  </p:notesMasterIdLst>
  <p:sldIdLst>
    <p:sldId id="263" r:id="rId2"/>
    <p:sldId id="264" r:id="rId3"/>
    <p:sldId id="266" r:id="rId4"/>
    <p:sldId id="278" r:id="rId5"/>
    <p:sldId id="256" r:id="rId6"/>
    <p:sldId id="260" r:id="rId7"/>
    <p:sldId id="279" r:id="rId8"/>
    <p:sldId id="261" r:id="rId9"/>
    <p:sldId id="268" r:id="rId10"/>
    <p:sldId id="270" r:id="rId11"/>
    <p:sldId id="277" r:id="rId12"/>
    <p:sldId id="274" r:id="rId13"/>
    <p:sldId id="275"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98E217-EC46-F10D-3734-1DC354D2A659}" name="Friday, Sadie" initials="SF" userId="S::FridayS@pennmedicine.upenn.edu::5d3aaee5-6d4a-4dac-bd6f-5369864055e1" providerId="AD"/>
  <p188:author id="{4829CBD8-17D5-5042-0422-D807D93C4919}" name="Milinski, Sarah K" initials="MSK" userId="S::milinsks@pennmedicine.upenn.edu::d70c099a-5f2e-4abb-9576-7004e913547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462"/>
    <a:srgbClr val="E5335E"/>
    <a:srgbClr val="F3BAD4"/>
    <a:srgbClr val="FFBDFF"/>
    <a:srgbClr val="A0C5E9"/>
    <a:srgbClr val="B5A7D5"/>
    <a:srgbClr val="C99ADA"/>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71"/>
    <p:restoredTop sz="96654"/>
  </p:normalViewPr>
  <p:slideViewPr>
    <p:cSldViewPr>
      <p:cViewPr varScale="1">
        <p:scale>
          <a:sx n="128" d="100"/>
          <a:sy n="128" d="100"/>
        </p:scale>
        <p:origin x="104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351C1-F534-B74D-98C8-975D905BE996}" type="datetimeFigureOut">
              <a:rPr lang="en-US" smtClean="0"/>
              <a:t>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B6144-8286-E94A-AD0A-3B32B37D44D3}" type="slidenum">
              <a:rPr lang="en-US" smtClean="0"/>
              <a:t>‹#›</a:t>
            </a:fld>
            <a:endParaRPr lang="en-US"/>
          </a:p>
        </p:txBody>
      </p:sp>
    </p:spTree>
    <p:extLst>
      <p:ext uri="{BB962C8B-B14F-4D97-AF65-F5344CB8AC3E}">
        <p14:creationId xmlns:p14="http://schemas.microsoft.com/office/powerpoint/2010/main" val="38469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CBD2-3E45-29C0-43F0-76BFA7EF91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F943DA-8EB7-F01D-3545-89BC936545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7CC19E-27AB-618D-BD55-54C81EE4E05D}"/>
              </a:ext>
            </a:extLst>
          </p:cNvPr>
          <p:cNvSpPr>
            <a:spLocks noGrp="1"/>
          </p:cNvSpPr>
          <p:nvPr>
            <p:ph type="dt" sz="half" idx="10"/>
          </p:nvPr>
        </p:nvSpPr>
        <p:spPr/>
        <p:txBody>
          <a:bodyPr/>
          <a:lstStyle/>
          <a:p>
            <a:fld id="{39AAE20F-11B6-5A4D-9C48-23BC4F7D95F1}" type="datetime1">
              <a:rPr lang="en-US" smtClean="0"/>
              <a:t>2/8/24</a:t>
            </a:fld>
            <a:endParaRPr lang="en-US"/>
          </a:p>
        </p:txBody>
      </p:sp>
      <p:sp>
        <p:nvSpPr>
          <p:cNvPr id="5" name="Footer Placeholder 4">
            <a:extLst>
              <a:ext uri="{FF2B5EF4-FFF2-40B4-BE49-F238E27FC236}">
                <a16:creationId xmlns:a16="http://schemas.microsoft.com/office/drawing/2014/main" id="{418BD4B4-695E-04AB-309D-E02FFFC6C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89607-7863-D109-17D9-543C3AA91AA0}"/>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04413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3BE38-A215-FB76-8F75-D041ABABEB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E8E388-EA1E-6457-B11C-D773B556EC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407D5-259B-FCB8-8E34-60083EF2D21F}"/>
              </a:ext>
            </a:extLst>
          </p:cNvPr>
          <p:cNvSpPr>
            <a:spLocks noGrp="1"/>
          </p:cNvSpPr>
          <p:nvPr>
            <p:ph type="dt" sz="half" idx="10"/>
          </p:nvPr>
        </p:nvSpPr>
        <p:spPr/>
        <p:txBody>
          <a:bodyPr/>
          <a:lstStyle/>
          <a:p>
            <a:fld id="{0E2D929F-E157-4247-9AD2-EC85C1AC4FC0}" type="datetime1">
              <a:rPr lang="en-US" smtClean="0"/>
              <a:t>2/8/24</a:t>
            </a:fld>
            <a:endParaRPr lang="en-US"/>
          </a:p>
        </p:txBody>
      </p:sp>
      <p:sp>
        <p:nvSpPr>
          <p:cNvPr id="5" name="Footer Placeholder 4">
            <a:extLst>
              <a:ext uri="{FF2B5EF4-FFF2-40B4-BE49-F238E27FC236}">
                <a16:creationId xmlns:a16="http://schemas.microsoft.com/office/drawing/2014/main" id="{AC1ACBAD-70ED-6609-9AB7-744325198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146D4-FC09-8A4E-64FF-52992FD26464}"/>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9554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AEDF98-9231-EED1-5EE3-18D8B8E613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385CC6-ABB8-C24D-5EC0-765DCE9E16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10826-7DED-C283-8B03-AE0D348206A8}"/>
              </a:ext>
            </a:extLst>
          </p:cNvPr>
          <p:cNvSpPr>
            <a:spLocks noGrp="1"/>
          </p:cNvSpPr>
          <p:nvPr>
            <p:ph type="dt" sz="half" idx="10"/>
          </p:nvPr>
        </p:nvSpPr>
        <p:spPr/>
        <p:txBody>
          <a:bodyPr/>
          <a:lstStyle/>
          <a:p>
            <a:fld id="{BB19428B-BF0E-5649-804B-A2B9D145B52A}" type="datetime1">
              <a:rPr lang="en-US" smtClean="0"/>
              <a:t>2/8/24</a:t>
            </a:fld>
            <a:endParaRPr lang="en-US"/>
          </a:p>
        </p:txBody>
      </p:sp>
      <p:sp>
        <p:nvSpPr>
          <p:cNvPr id="5" name="Footer Placeholder 4">
            <a:extLst>
              <a:ext uri="{FF2B5EF4-FFF2-40B4-BE49-F238E27FC236}">
                <a16:creationId xmlns:a16="http://schemas.microsoft.com/office/drawing/2014/main" id="{5D15CEC4-1148-BBE8-5DD4-34411F4A4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30977-F970-2DC9-441F-222A861DCAC1}"/>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332900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D385-518D-2CC1-37F1-DDFCB132C1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BB16A8-808F-6B88-C2BC-63A8998CC2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70264-3C25-3565-DB13-8D9327D2B63A}"/>
              </a:ext>
            </a:extLst>
          </p:cNvPr>
          <p:cNvSpPr>
            <a:spLocks noGrp="1"/>
          </p:cNvSpPr>
          <p:nvPr>
            <p:ph type="dt" sz="half" idx="10"/>
          </p:nvPr>
        </p:nvSpPr>
        <p:spPr/>
        <p:txBody>
          <a:bodyPr/>
          <a:lstStyle/>
          <a:p>
            <a:fld id="{7DB69D17-6A03-4F45-A1E2-8F1C50568D48}" type="datetime1">
              <a:rPr lang="en-US" smtClean="0"/>
              <a:t>2/8/24</a:t>
            </a:fld>
            <a:endParaRPr lang="en-US"/>
          </a:p>
        </p:txBody>
      </p:sp>
      <p:sp>
        <p:nvSpPr>
          <p:cNvPr id="5" name="Footer Placeholder 4">
            <a:extLst>
              <a:ext uri="{FF2B5EF4-FFF2-40B4-BE49-F238E27FC236}">
                <a16:creationId xmlns:a16="http://schemas.microsoft.com/office/drawing/2014/main" id="{B008C8EE-33FD-3EF1-7EB6-86E37A97A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D5786-A92D-5120-3B74-9C0D870663B9}"/>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35547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54F5-CE99-AC5B-B032-9DBF58C976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05D044-C8A5-63CD-DA03-4E2979AE76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65406-BFB4-2408-541F-013AAB305D44}"/>
              </a:ext>
            </a:extLst>
          </p:cNvPr>
          <p:cNvSpPr>
            <a:spLocks noGrp="1"/>
          </p:cNvSpPr>
          <p:nvPr>
            <p:ph type="dt" sz="half" idx="10"/>
          </p:nvPr>
        </p:nvSpPr>
        <p:spPr/>
        <p:txBody>
          <a:bodyPr/>
          <a:lstStyle/>
          <a:p>
            <a:fld id="{902108FC-B350-C545-B50E-81FF5AF9BEE9}" type="datetime1">
              <a:rPr lang="en-US" smtClean="0"/>
              <a:t>2/8/24</a:t>
            </a:fld>
            <a:endParaRPr lang="en-US"/>
          </a:p>
        </p:txBody>
      </p:sp>
      <p:sp>
        <p:nvSpPr>
          <p:cNvPr id="5" name="Footer Placeholder 4">
            <a:extLst>
              <a:ext uri="{FF2B5EF4-FFF2-40B4-BE49-F238E27FC236}">
                <a16:creationId xmlns:a16="http://schemas.microsoft.com/office/drawing/2014/main" id="{8508D235-FA42-5A3D-1CF3-80CC11916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8824C-DB26-C51D-BE23-B03DCDEC9D19}"/>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357420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9D9D-FD9D-FFE4-E31F-982CCF54B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BE25C-38BB-A99C-9E3B-1D996B4599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6664C3-2C6F-F238-1820-9EB8B1401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60C44F-0640-BF6A-8F1B-891152F43844}"/>
              </a:ext>
            </a:extLst>
          </p:cNvPr>
          <p:cNvSpPr>
            <a:spLocks noGrp="1"/>
          </p:cNvSpPr>
          <p:nvPr>
            <p:ph type="dt" sz="half" idx="10"/>
          </p:nvPr>
        </p:nvSpPr>
        <p:spPr/>
        <p:txBody>
          <a:bodyPr/>
          <a:lstStyle/>
          <a:p>
            <a:fld id="{65557CF9-AC21-B746-8AD0-A4EF81DA9925}" type="datetime1">
              <a:rPr lang="en-US" smtClean="0"/>
              <a:t>2/8/24</a:t>
            </a:fld>
            <a:endParaRPr lang="en-US"/>
          </a:p>
        </p:txBody>
      </p:sp>
      <p:sp>
        <p:nvSpPr>
          <p:cNvPr id="6" name="Footer Placeholder 5">
            <a:extLst>
              <a:ext uri="{FF2B5EF4-FFF2-40B4-BE49-F238E27FC236}">
                <a16:creationId xmlns:a16="http://schemas.microsoft.com/office/drawing/2014/main" id="{14928583-8B28-7CC7-1509-167A705535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3B5F62-3164-A930-6641-014D990722D3}"/>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378008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5C4CB-822F-D259-016E-7B877DCE10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343B3E-AAFE-5ACC-501F-28F495B6C6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95E99D-B5B0-DCCC-ED94-0172A8B7EB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804AF9-8D9A-B839-A2C0-4C052E24A3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38CF54-347F-5084-9C88-9994590287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325424-54B3-38B3-DD14-2C5A668DD2D5}"/>
              </a:ext>
            </a:extLst>
          </p:cNvPr>
          <p:cNvSpPr>
            <a:spLocks noGrp="1"/>
          </p:cNvSpPr>
          <p:nvPr>
            <p:ph type="dt" sz="half" idx="10"/>
          </p:nvPr>
        </p:nvSpPr>
        <p:spPr/>
        <p:txBody>
          <a:bodyPr/>
          <a:lstStyle/>
          <a:p>
            <a:fld id="{6267A1C8-528C-6342-9705-11978586B66D}" type="datetime1">
              <a:rPr lang="en-US" smtClean="0"/>
              <a:t>2/8/24</a:t>
            </a:fld>
            <a:endParaRPr lang="en-US"/>
          </a:p>
        </p:txBody>
      </p:sp>
      <p:sp>
        <p:nvSpPr>
          <p:cNvPr id="8" name="Footer Placeholder 7">
            <a:extLst>
              <a:ext uri="{FF2B5EF4-FFF2-40B4-BE49-F238E27FC236}">
                <a16:creationId xmlns:a16="http://schemas.microsoft.com/office/drawing/2014/main" id="{B12DA245-6EE0-8E41-377B-6569F9245C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88590D-8FD3-72F7-BA0B-FCB7AB9759F6}"/>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02067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CB7A-393D-1C7C-986C-C8EAE8F1BF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78FFF-45FF-458C-32E0-5818F6C5510D}"/>
              </a:ext>
            </a:extLst>
          </p:cNvPr>
          <p:cNvSpPr>
            <a:spLocks noGrp="1"/>
          </p:cNvSpPr>
          <p:nvPr>
            <p:ph type="dt" sz="half" idx="10"/>
          </p:nvPr>
        </p:nvSpPr>
        <p:spPr/>
        <p:txBody>
          <a:bodyPr/>
          <a:lstStyle/>
          <a:p>
            <a:fld id="{5C910A2C-F63E-C047-9A1A-A89E311F869B}" type="datetime1">
              <a:rPr lang="en-US" smtClean="0"/>
              <a:t>2/8/24</a:t>
            </a:fld>
            <a:endParaRPr lang="en-US"/>
          </a:p>
        </p:txBody>
      </p:sp>
      <p:sp>
        <p:nvSpPr>
          <p:cNvPr id="4" name="Footer Placeholder 3">
            <a:extLst>
              <a:ext uri="{FF2B5EF4-FFF2-40B4-BE49-F238E27FC236}">
                <a16:creationId xmlns:a16="http://schemas.microsoft.com/office/drawing/2014/main" id="{178CC356-699F-D51E-092D-E9746EAF51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9E4728-22B8-C4F2-7481-9309B1054752}"/>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96900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A808AB-2AFE-F773-C805-A9A83EF60160}"/>
              </a:ext>
            </a:extLst>
          </p:cNvPr>
          <p:cNvSpPr>
            <a:spLocks noGrp="1"/>
          </p:cNvSpPr>
          <p:nvPr>
            <p:ph type="dt" sz="half" idx="10"/>
          </p:nvPr>
        </p:nvSpPr>
        <p:spPr/>
        <p:txBody>
          <a:bodyPr/>
          <a:lstStyle/>
          <a:p>
            <a:fld id="{9591C63E-552E-2F4A-85D4-2CCBDF97B17D}" type="datetime1">
              <a:rPr lang="en-US" smtClean="0"/>
              <a:t>2/8/24</a:t>
            </a:fld>
            <a:endParaRPr lang="en-US"/>
          </a:p>
        </p:txBody>
      </p:sp>
      <p:sp>
        <p:nvSpPr>
          <p:cNvPr id="3" name="Footer Placeholder 2">
            <a:extLst>
              <a:ext uri="{FF2B5EF4-FFF2-40B4-BE49-F238E27FC236}">
                <a16:creationId xmlns:a16="http://schemas.microsoft.com/office/drawing/2014/main" id="{49AA25E5-7634-9CF6-55CD-1391F6692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E259D4-7941-1B9C-D2E8-4E1101D52773}"/>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5386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03267-7A85-DC45-C971-46F7A8AD2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B4487C-36CC-0919-B2E0-968946BE0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19659E-3288-3F6F-AFF7-DE7ABE8E0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22CEBC-A468-9AF1-485A-8642266CE52E}"/>
              </a:ext>
            </a:extLst>
          </p:cNvPr>
          <p:cNvSpPr>
            <a:spLocks noGrp="1"/>
          </p:cNvSpPr>
          <p:nvPr>
            <p:ph type="dt" sz="half" idx="10"/>
          </p:nvPr>
        </p:nvSpPr>
        <p:spPr/>
        <p:txBody>
          <a:bodyPr/>
          <a:lstStyle/>
          <a:p>
            <a:fld id="{7DFF704F-82E2-FA45-9960-8D651BBC8575}" type="datetime1">
              <a:rPr lang="en-US" smtClean="0"/>
              <a:t>2/8/24</a:t>
            </a:fld>
            <a:endParaRPr lang="en-US"/>
          </a:p>
        </p:txBody>
      </p:sp>
      <p:sp>
        <p:nvSpPr>
          <p:cNvPr id="6" name="Footer Placeholder 5">
            <a:extLst>
              <a:ext uri="{FF2B5EF4-FFF2-40B4-BE49-F238E27FC236}">
                <a16:creationId xmlns:a16="http://schemas.microsoft.com/office/drawing/2014/main" id="{FA98F676-D149-585F-C3A9-FE8A763C1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03713C-99B7-ACFE-4DFE-2622A1B5A0FC}"/>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144575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ED43E-8B69-647E-75CE-492AABA888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2E738-8E91-C6AA-B243-B65CDAD231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625B72-3219-E567-6F9E-DE53ED0D3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8AFA0-110F-5799-92E0-796D406C1475}"/>
              </a:ext>
            </a:extLst>
          </p:cNvPr>
          <p:cNvSpPr>
            <a:spLocks noGrp="1"/>
          </p:cNvSpPr>
          <p:nvPr>
            <p:ph type="dt" sz="half" idx="10"/>
          </p:nvPr>
        </p:nvSpPr>
        <p:spPr/>
        <p:txBody>
          <a:bodyPr/>
          <a:lstStyle/>
          <a:p>
            <a:fld id="{13AE129E-E38A-F446-810B-D9D6413A3E5C}" type="datetime1">
              <a:rPr lang="en-US" smtClean="0"/>
              <a:t>2/8/24</a:t>
            </a:fld>
            <a:endParaRPr lang="en-US"/>
          </a:p>
        </p:txBody>
      </p:sp>
      <p:sp>
        <p:nvSpPr>
          <p:cNvPr id="6" name="Footer Placeholder 5">
            <a:extLst>
              <a:ext uri="{FF2B5EF4-FFF2-40B4-BE49-F238E27FC236}">
                <a16:creationId xmlns:a16="http://schemas.microsoft.com/office/drawing/2014/main" id="{80B7D331-9EF4-DC3A-BEBE-4EAF27E424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9C10C7-B2DF-87C4-9C57-F498ED869EB1}"/>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13253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FB6156-D382-E765-6FB8-ECDCD8DA0A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45EC6A-2E6F-44AF-2347-B0EA5C9E9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499E2-8EDB-4C1E-84C1-F48191170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81FDC-2AAC-7E48-BEF6-C7223A659C48}" type="datetime1">
              <a:rPr lang="en-US" smtClean="0"/>
              <a:t>2/8/24</a:t>
            </a:fld>
            <a:endParaRPr lang="en-US"/>
          </a:p>
        </p:txBody>
      </p:sp>
      <p:sp>
        <p:nvSpPr>
          <p:cNvPr id="5" name="Footer Placeholder 4">
            <a:extLst>
              <a:ext uri="{FF2B5EF4-FFF2-40B4-BE49-F238E27FC236}">
                <a16:creationId xmlns:a16="http://schemas.microsoft.com/office/drawing/2014/main" id="{1579E28E-B7EB-D8F0-1FDA-5CDC93253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09F674-EDDA-8063-45A6-9186A4D238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563B-8555-7B43-ADB1-5B1ECAB68A98}" type="slidenum">
              <a:rPr lang="en-US" smtClean="0"/>
              <a:t>‹#›</a:t>
            </a:fld>
            <a:endParaRPr lang="en-US"/>
          </a:p>
        </p:txBody>
      </p:sp>
    </p:spTree>
    <p:extLst>
      <p:ext uri="{BB962C8B-B14F-4D97-AF65-F5344CB8AC3E}">
        <p14:creationId xmlns:p14="http://schemas.microsoft.com/office/powerpoint/2010/main" val="3702805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aytohealth.atlassian.net/wiki/spaces/WTHST/pages/21496343/Personnel" TargetMode="Externa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10" Type="http://schemas.openxmlformats.org/officeDocument/2006/relationships/slide" Target="slide14.xml"/><Relationship Id="rId4" Type="http://schemas.openxmlformats.org/officeDocument/2006/relationships/slide" Target="slide6.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acc.careboxhealth.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5B07-C518-362D-C9B5-507BE573E565}"/>
              </a:ext>
            </a:extLst>
          </p:cNvPr>
          <p:cNvSpPr>
            <a:spLocks noGrp="1"/>
          </p:cNvSpPr>
          <p:nvPr>
            <p:ph type="title"/>
          </p:nvPr>
        </p:nvSpPr>
        <p:spPr>
          <a:xfrm>
            <a:off x="0" y="3043197"/>
            <a:ext cx="12192000" cy="771605"/>
          </a:xfrm>
          <a:noFill/>
        </p:spPr>
        <p:txBody>
          <a:bodyPr>
            <a:normAutofit/>
          </a:bodyPr>
          <a:lstStyle/>
          <a:p>
            <a:pPr algn="ctr"/>
            <a:r>
              <a:rPr lang="en-US" sz="4000" b="1" dirty="0">
                <a:solidFill>
                  <a:srgbClr val="003462"/>
                </a:solidFill>
                <a:latin typeface="Avenir Black" panose="02000503020000020003" pitchFamily="2" charset="0"/>
              </a:rPr>
              <a:t>Outreach Build Map</a:t>
            </a:r>
          </a:p>
        </p:txBody>
      </p:sp>
      <p:pic>
        <p:nvPicPr>
          <p:cNvPr id="6" name="Picture 5" descr="A black background with white text&#10;&#10;Description automatically generated with low confidence">
            <a:extLst>
              <a:ext uri="{FF2B5EF4-FFF2-40B4-BE49-F238E27FC236}">
                <a16:creationId xmlns:a16="http://schemas.microsoft.com/office/drawing/2014/main" id="{511F5725-06BE-900D-CD05-7918AFA35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1345" y="1513879"/>
            <a:ext cx="2949310" cy="670481"/>
          </a:xfrm>
          <a:prstGeom prst="rect">
            <a:avLst/>
          </a:prstGeom>
        </p:spPr>
      </p:pic>
      <p:sp>
        <p:nvSpPr>
          <p:cNvPr id="3" name="TextBox 2">
            <a:extLst>
              <a:ext uri="{FF2B5EF4-FFF2-40B4-BE49-F238E27FC236}">
                <a16:creationId xmlns:a16="http://schemas.microsoft.com/office/drawing/2014/main" id="{1D96959F-FC23-1D1A-7EFA-81AB715D0AA7}"/>
              </a:ext>
            </a:extLst>
          </p:cNvPr>
          <p:cNvSpPr txBox="1"/>
          <p:nvPr/>
        </p:nvSpPr>
        <p:spPr>
          <a:xfrm>
            <a:off x="4295667" y="4381251"/>
            <a:ext cx="3600666" cy="584775"/>
          </a:xfrm>
          <a:prstGeom prst="rect">
            <a:avLst/>
          </a:prstGeom>
          <a:noFill/>
        </p:spPr>
        <p:txBody>
          <a:bodyPr wrap="none" rtlCol="0">
            <a:spAutoFit/>
          </a:bodyPr>
          <a:lstStyle/>
          <a:p>
            <a:r>
              <a:rPr lang="en-US" sz="3200" dirty="0">
                <a:solidFill>
                  <a:srgbClr val="C00000"/>
                </a:solidFill>
                <a:latin typeface="Avenir Medium" panose="02000503020000020003" pitchFamily="2" charset="0"/>
              </a:rPr>
              <a:t>PROGRAM NAME</a:t>
            </a:r>
          </a:p>
        </p:txBody>
      </p:sp>
    </p:spTree>
    <p:extLst>
      <p:ext uri="{BB962C8B-B14F-4D97-AF65-F5344CB8AC3E}">
        <p14:creationId xmlns:p14="http://schemas.microsoft.com/office/powerpoint/2010/main" val="3060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3">
            <a:extLst>
              <a:ext uri="{FF2B5EF4-FFF2-40B4-BE49-F238E27FC236}">
                <a16:creationId xmlns:a16="http://schemas.microsoft.com/office/drawing/2014/main" id="{CE391E37-3899-575C-86B0-689FE8B029A3}"/>
              </a:ext>
            </a:extLst>
          </p:cNvPr>
          <p:cNvSpPr/>
          <p:nvPr/>
        </p:nvSpPr>
        <p:spPr>
          <a:xfrm>
            <a:off x="1" y="-10160"/>
            <a:ext cx="12192000" cy="423282"/>
          </a:xfrm>
          <a:prstGeom prst="rect">
            <a:avLst/>
          </a:prstGeom>
          <a:solidFill>
            <a:srgbClr val="003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spc="130" dirty="0">
                <a:solidFill>
                  <a:srgbClr val="FFFFFF"/>
                </a:solidFill>
                <a:latin typeface="Avenir Heavy" panose="02000503020000020003" pitchFamily="2" charset="0"/>
              </a:rPr>
              <a:t>	</a:t>
            </a:r>
            <a:r>
              <a:rPr lang="en" sz="1600" b="1" spc="130" dirty="0">
                <a:solidFill>
                  <a:srgbClr val="FFFFFF"/>
                </a:solidFill>
                <a:latin typeface="Avenir Heavy" panose="02000503020000020003" pitchFamily="2" charset="0"/>
              </a:rPr>
              <a:t>PERSONNEL</a:t>
            </a:r>
            <a:endParaRPr sz="1600" b="1" spc="130" dirty="0">
              <a:solidFill>
                <a:srgbClr val="FFFFFF"/>
              </a:solidFill>
              <a:latin typeface="Avenir Heavy" panose="02000503020000020003" pitchFamily="2" charset="0"/>
            </a:endParaRPr>
          </a:p>
        </p:txBody>
      </p:sp>
      <p:graphicFrame>
        <p:nvGraphicFramePr>
          <p:cNvPr id="3" name="Table 6">
            <a:extLst>
              <a:ext uri="{FF2B5EF4-FFF2-40B4-BE49-F238E27FC236}">
                <a16:creationId xmlns:a16="http://schemas.microsoft.com/office/drawing/2014/main" id="{9D4ED681-3F42-9CEF-98C8-F51DB997F02E}"/>
              </a:ext>
            </a:extLst>
          </p:cNvPr>
          <p:cNvGraphicFramePr>
            <a:graphicFrameLocks noGrp="1"/>
          </p:cNvGraphicFramePr>
          <p:nvPr>
            <p:extLst>
              <p:ext uri="{D42A27DB-BD31-4B8C-83A1-F6EECF244321}">
                <p14:modId xmlns:p14="http://schemas.microsoft.com/office/powerpoint/2010/main" val="1833985192"/>
              </p:ext>
            </p:extLst>
          </p:nvPr>
        </p:nvGraphicFramePr>
        <p:xfrm>
          <a:off x="746156" y="1521470"/>
          <a:ext cx="10455244" cy="4726930"/>
        </p:xfrm>
        <a:graphic>
          <a:graphicData uri="http://schemas.openxmlformats.org/drawingml/2006/table">
            <a:tbl>
              <a:tblPr firstRow="1" bandRow="1">
                <a:tableStyleId>{5940675A-B579-460E-94D1-54222C63F5DA}</a:tableStyleId>
              </a:tblPr>
              <a:tblGrid>
                <a:gridCol w="3552752">
                  <a:extLst>
                    <a:ext uri="{9D8B030D-6E8A-4147-A177-3AD203B41FA5}">
                      <a16:colId xmlns:a16="http://schemas.microsoft.com/office/drawing/2014/main" val="2617444387"/>
                    </a:ext>
                  </a:extLst>
                </a:gridCol>
                <a:gridCol w="4466318">
                  <a:extLst>
                    <a:ext uri="{9D8B030D-6E8A-4147-A177-3AD203B41FA5}">
                      <a16:colId xmlns:a16="http://schemas.microsoft.com/office/drawing/2014/main" val="3746398488"/>
                    </a:ext>
                  </a:extLst>
                </a:gridCol>
                <a:gridCol w="2436174">
                  <a:extLst>
                    <a:ext uri="{9D8B030D-6E8A-4147-A177-3AD203B41FA5}">
                      <a16:colId xmlns:a16="http://schemas.microsoft.com/office/drawing/2014/main" val="2592272230"/>
                    </a:ext>
                  </a:extLst>
                </a:gridCol>
              </a:tblGrid>
              <a:tr h="604413">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Name</a:t>
                      </a:r>
                    </a:p>
                  </a:txBody>
                  <a:tcPr marL="68580" marR="68580" marT="0" marB="0"/>
                </a:tc>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Email</a:t>
                      </a:r>
                    </a:p>
                  </a:txBody>
                  <a:tcPr marL="68580" marR="68580" marT="0" marB="0"/>
                </a:tc>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Role</a:t>
                      </a:r>
                    </a:p>
                  </a:txBody>
                  <a:tcPr marL="68580" marR="68580" marT="0" marB="0"/>
                </a:tc>
                <a:extLst>
                  <a:ext uri="{0D108BD9-81ED-4DB2-BD59-A6C34878D82A}">
                    <a16:rowId xmlns:a16="http://schemas.microsoft.com/office/drawing/2014/main" val="2292315319"/>
                  </a:ext>
                </a:extLst>
              </a:tr>
              <a:tr h="496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bg2">
                              <a:lumMod val="75000"/>
                            </a:schemeClr>
                          </a:solidFill>
                          <a:effectLst/>
                          <a:latin typeface="Avenir Book" panose="02000503020000020003" pitchFamily="2" charset="0"/>
                          <a:ea typeface="+mn-ea"/>
                          <a:cs typeface="+mn-cs"/>
                        </a:rPr>
                        <a:t>Sarah Mazer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bg2">
                            <a:lumMod val="75000"/>
                          </a:schemeClr>
                        </a:solidFill>
                        <a:effectLst/>
                        <a:latin typeface="Avenir Book" panose="02000503020000020003" pitchFamily="2" charset="0"/>
                        <a:ea typeface="+mn-ea"/>
                        <a:cs typeface="+mn-cs"/>
                      </a:endParaRPr>
                    </a:p>
                  </a:txBody>
                  <a:tcPr/>
                </a:tc>
                <a:tc>
                  <a:txBody>
                    <a:bodyPr/>
                    <a:lstStyle/>
                    <a:p>
                      <a:r>
                        <a:rPr lang="en-US" sz="1200" b="0" i="0" kern="1200" dirty="0" err="1">
                          <a:solidFill>
                            <a:schemeClr val="bg2">
                              <a:lumMod val="75000"/>
                            </a:schemeClr>
                          </a:solidFill>
                          <a:effectLst/>
                          <a:latin typeface="Avenir Book" panose="02000503020000020003" pitchFamily="2" charset="0"/>
                          <a:ea typeface="+mn-ea"/>
                          <a:cs typeface="+mn-cs"/>
                        </a:rPr>
                        <a:t>sarahemail@fake.edu</a:t>
                      </a:r>
                      <a:endParaRPr lang="en-US" sz="1200" b="0" i="0" kern="1200" dirty="0">
                        <a:solidFill>
                          <a:schemeClr val="bg2">
                            <a:lumMod val="75000"/>
                          </a:schemeClr>
                        </a:solidFill>
                        <a:effectLst/>
                        <a:latin typeface="Avenir Book" panose="02000503020000020003" pitchFamily="2" charset="0"/>
                        <a:ea typeface="+mn-ea"/>
                        <a:cs typeface="+mn-cs"/>
                      </a:endParaRPr>
                    </a:p>
                  </a:txBody>
                  <a:tcPr/>
                </a:tc>
                <a:tc>
                  <a:txBody>
                    <a:bodyPr/>
                    <a:lstStyle/>
                    <a:p>
                      <a:r>
                        <a:rPr lang="en-US" sz="1200" b="0" i="0" dirty="0">
                          <a:solidFill>
                            <a:schemeClr val="bg2">
                              <a:lumMod val="75000"/>
                            </a:schemeClr>
                          </a:solidFill>
                          <a:latin typeface="Avenir Book" panose="02000503020000020003" pitchFamily="2" charset="0"/>
                        </a:rPr>
                        <a:t>Provider</a:t>
                      </a:r>
                    </a:p>
                  </a:txBody>
                  <a:tcPr/>
                </a:tc>
                <a:extLst>
                  <a:ext uri="{0D108BD9-81ED-4DB2-BD59-A6C34878D82A}">
                    <a16:rowId xmlns:a16="http://schemas.microsoft.com/office/drawing/2014/main" val="1689562207"/>
                  </a:ext>
                </a:extLst>
              </a:tr>
              <a:tr h="604413">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264691148"/>
                  </a:ext>
                </a:extLst>
              </a:tr>
              <a:tr h="604413">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194221234"/>
                  </a:ext>
                </a:extLst>
              </a:tr>
              <a:tr h="604413">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70677729"/>
                  </a:ext>
                </a:extLst>
              </a:tr>
              <a:tr h="604413">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2249718007"/>
                  </a:ext>
                </a:extLst>
              </a:tr>
              <a:tr h="604413">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r h="604413">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209287367"/>
                  </a:ext>
                </a:extLst>
              </a:tr>
            </a:tbl>
          </a:graphicData>
        </a:graphic>
      </p:graphicFrame>
      <p:sp>
        <p:nvSpPr>
          <p:cNvPr id="7" name="Slide Number Placeholder 12">
            <a:extLst>
              <a:ext uri="{FF2B5EF4-FFF2-40B4-BE49-F238E27FC236}">
                <a16:creationId xmlns:a16="http://schemas.microsoft.com/office/drawing/2014/main" id="{CAF9ADA0-B1F8-315C-84F2-9C92211F6532}"/>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9</a:t>
            </a:r>
          </a:p>
        </p:txBody>
      </p:sp>
      <p:sp>
        <p:nvSpPr>
          <p:cNvPr id="9" name="TextBox 8">
            <a:extLst>
              <a:ext uri="{FF2B5EF4-FFF2-40B4-BE49-F238E27FC236}">
                <a16:creationId xmlns:a16="http://schemas.microsoft.com/office/drawing/2014/main" id="{19739AC2-6583-1748-96D8-DC28B177590C}"/>
              </a:ext>
            </a:extLst>
          </p:cNvPr>
          <p:cNvSpPr txBox="1"/>
          <p:nvPr/>
        </p:nvSpPr>
        <p:spPr>
          <a:xfrm>
            <a:off x="1219200" y="762000"/>
            <a:ext cx="7128875" cy="769441"/>
          </a:xfrm>
          <a:prstGeom prst="rect">
            <a:avLst/>
          </a:prstGeom>
          <a:noFill/>
        </p:spPr>
        <p:txBody>
          <a:bodyPr wrap="none" rtlCol="0">
            <a:spAutoFit/>
          </a:bodyPr>
          <a:lstStyle/>
          <a:p>
            <a:r>
              <a:rPr lang="en-US" sz="1600" b="1" dirty="0">
                <a:effectLst/>
                <a:latin typeface="Avenir Heavy" panose="02000503020000020003" pitchFamily="2" charset="0"/>
                <a:ea typeface="Times New Roman" panose="02020603050405020304" pitchFamily="18" charset="0"/>
              </a:rPr>
              <a:t>Learn more about roles and permissions for personnel in our </a:t>
            </a:r>
            <a:r>
              <a:rPr lang="en-US" sz="1600" b="1" u="sng" dirty="0">
                <a:effectLst/>
                <a:latin typeface="Avenir Heavy" panose="02000503020000020003" pitchFamily="2" charset="0"/>
                <a:ea typeface="Times New Roman" panose="02020603050405020304" pitchFamily="18" charset="0"/>
                <a:hlinkClick r:id="rId2"/>
              </a:rPr>
              <a:t>user guide</a:t>
            </a:r>
            <a:r>
              <a:rPr lang="en-US" sz="1600" b="1" dirty="0">
                <a:effectLst/>
                <a:latin typeface="Avenir Heavy" panose="02000503020000020003" pitchFamily="2" charset="0"/>
                <a:ea typeface="Times New Roman" panose="02020603050405020304" pitchFamily="18" charset="0"/>
              </a:rPr>
              <a:t>.</a:t>
            </a:r>
          </a:p>
          <a:p>
            <a:r>
              <a:rPr lang="en-US" sz="1200" dirty="0">
                <a:solidFill>
                  <a:schemeClr val="bg2">
                    <a:lumMod val="50000"/>
                  </a:schemeClr>
                </a:solidFill>
                <a:effectLst/>
                <a:latin typeface="Avenir Medium" panose="02000503020000020003" pitchFamily="2" charset="0"/>
              </a:rPr>
              <a:t>Example in </a:t>
            </a:r>
            <a:r>
              <a:rPr lang="en-US" sz="1200" dirty="0">
                <a:solidFill>
                  <a:schemeClr val="bg2">
                    <a:lumMod val="50000"/>
                  </a:schemeClr>
                </a:solidFill>
                <a:latin typeface="Avenir Medium" panose="02000503020000020003" pitchFamily="2" charset="0"/>
              </a:rPr>
              <a:t>g</a:t>
            </a:r>
            <a:r>
              <a:rPr lang="en-US" sz="1200" dirty="0">
                <a:solidFill>
                  <a:schemeClr val="bg2">
                    <a:lumMod val="50000"/>
                  </a:schemeClr>
                </a:solidFill>
                <a:effectLst/>
                <a:latin typeface="Avenir Medium" panose="02000503020000020003" pitchFamily="2" charset="0"/>
              </a:rPr>
              <a:t>rey below.</a:t>
            </a:r>
          </a:p>
          <a:p>
            <a:endParaRPr lang="en-US" sz="1600" b="1" dirty="0">
              <a:latin typeface="Avenir Heavy" panose="02000503020000020003" pitchFamily="2" charset="0"/>
            </a:endParaRPr>
          </a:p>
        </p:txBody>
      </p:sp>
      <p:pic>
        <p:nvPicPr>
          <p:cNvPr id="14" name="Graphic 13" descr="User with solid fill">
            <a:extLst>
              <a:ext uri="{FF2B5EF4-FFF2-40B4-BE49-F238E27FC236}">
                <a16:creationId xmlns:a16="http://schemas.microsoft.com/office/drawing/2014/main" id="{C946231C-1C92-370C-EBD6-403DE11184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3987" y="742565"/>
            <a:ext cx="561745" cy="561745"/>
          </a:xfrm>
          <a:prstGeom prst="rect">
            <a:avLst/>
          </a:prstGeom>
        </p:spPr>
      </p:pic>
    </p:spTree>
    <p:extLst>
      <p:ext uri="{BB962C8B-B14F-4D97-AF65-F5344CB8AC3E}">
        <p14:creationId xmlns:p14="http://schemas.microsoft.com/office/powerpoint/2010/main" val="97070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3">
            <a:extLst>
              <a:ext uri="{FF2B5EF4-FFF2-40B4-BE49-F238E27FC236}">
                <a16:creationId xmlns:a16="http://schemas.microsoft.com/office/drawing/2014/main" id="{CE391E37-3899-575C-86B0-689FE8B029A3}"/>
              </a:ext>
            </a:extLst>
          </p:cNvPr>
          <p:cNvSpPr/>
          <p:nvPr/>
        </p:nvSpPr>
        <p:spPr>
          <a:xfrm>
            <a:off x="0" y="0"/>
            <a:ext cx="12192000" cy="457200"/>
          </a:xfrm>
          <a:prstGeom prst="rect">
            <a:avLst/>
          </a:prstGeom>
          <a:solidFill>
            <a:srgbClr val="003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spc="130" dirty="0">
                <a:solidFill>
                  <a:srgbClr val="FFFFFF"/>
                </a:solidFill>
                <a:latin typeface="Avenir Heavy" panose="02000503020000020003" pitchFamily="2" charset="0"/>
              </a:rPr>
              <a:t>	</a:t>
            </a:r>
            <a:r>
              <a:rPr lang="en" sz="1600" b="1" spc="130" dirty="0">
                <a:solidFill>
                  <a:srgbClr val="FFFFFF"/>
                </a:solidFill>
                <a:latin typeface="Avenir Heavy" panose="02000503020000020003" pitchFamily="2" charset="0"/>
              </a:rPr>
              <a:t>VARIABLES</a:t>
            </a:r>
            <a:endParaRPr sz="1600" b="1" spc="130" dirty="0">
              <a:solidFill>
                <a:srgbClr val="FFFFFF"/>
              </a:solidFill>
              <a:latin typeface="Avenir Heavy" panose="02000503020000020003" pitchFamily="2" charset="0"/>
            </a:endParaRPr>
          </a:p>
        </p:txBody>
      </p:sp>
      <p:graphicFrame>
        <p:nvGraphicFramePr>
          <p:cNvPr id="3" name="Table 6">
            <a:extLst>
              <a:ext uri="{FF2B5EF4-FFF2-40B4-BE49-F238E27FC236}">
                <a16:creationId xmlns:a16="http://schemas.microsoft.com/office/drawing/2014/main" id="{9D4ED681-3F42-9CEF-98C8-F51DB997F02E}"/>
              </a:ext>
            </a:extLst>
          </p:cNvPr>
          <p:cNvGraphicFramePr>
            <a:graphicFrameLocks noGrp="1"/>
          </p:cNvGraphicFramePr>
          <p:nvPr>
            <p:extLst>
              <p:ext uri="{D42A27DB-BD31-4B8C-83A1-F6EECF244321}">
                <p14:modId xmlns:p14="http://schemas.microsoft.com/office/powerpoint/2010/main" val="3826386189"/>
              </p:ext>
            </p:extLst>
          </p:nvPr>
        </p:nvGraphicFramePr>
        <p:xfrm>
          <a:off x="1375410" y="2895600"/>
          <a:ext cx="9140189" cy="3063202"/>
        </p:xfrm>
        <a:graphic>
          <a:graphicData uri="http://schemas.openxmlformats.org/drawingml/2006/table">
            <a:tbl>
              <a:tblPr firstRow="1" bandRow="1">
                <a:tableStyleId>{5940675A-B579-460E-94D1-54222C63F5DA}</a:tableStyleId>
              </a:tblPr>
              <a:tblGrid>
                <a:gridCol w="3091607">
                  <a:extLst>
                    <a:ext uri="{9D8B030D-6E8A-4147-A177-3AD203B41FA5}">
                      <a16:colId xmlns:a16="http://schemas.microsoft.com/office/drawing/2014/main" val="2617444387"/>
                    </a:ext>
                  </a:extLst>
                </a:gridCol>
                <a:gridCol w="6048582">
                  <a:extLst>
                    <a:ext uri="{9D8B030D-6E8A-4147-A177-3AD203B41FA5}">
                      <a16:colId xmlns:a16="http://schemas.microsoft.com/office/drawing/2014/main" val="3890282569"/>
                    </a:ext>
                  </a:extLst>
                </a:gridCol>
              </a:tblGrid>
              <a:tr h="573933">
                <a:tc>
                  <a:txBody>
                    <a:bodyPr/>
                    <a:lstStyle/>
                    <a:p>
                      <a:pPr marL="0" marR="0" algn="ctr">
                        <a:spcBef>
                          <a:spcPts val="0"/>
                        </a:spcBef>
                        <a:spcAft>
                          <a:spcPts val="0"/>
                        </a:spcAft>
                      </a:pPr>
                      <a:endParaRPr lang="en-US" sz="1400" b="1" i="0" dirty="0">
                        <a:solidFill>
                          <a:schemeClr val="tx1"/>
                        </a:solidFill>
                        <a:effectLst/>
                        <a:latin typeface="Avenir Medium"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1" i="0" dirty="0">
                          <a:solidFill>
                            <a:schemeClr val="tx1"/>
                          </a:solidFill>
                          <a:effectLst/>
                          <a:latin typeface="Avenir Medium" panose="02000503020000020003" pitchFamily="2" charset="0"/>
                          <a:ea typeface="Times New Roman" panose="02020603050405020304" pitchFamily="18" charset="0"/>
                          <a:cs typeface="Times New Roman" panose="02020603050405020304" pitchFamily="18" charset="0"/>
                        </a:rPr>
                        <a:t>Variable</a:t>
                      </a: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dirty="0">
                        <a:solidFill>
                          <a:schemeClr val="tx1"/>
                        </a:solidFill>
                        <a:effectLst/>
                        <a:latin typeface="Avenir Medium" panose="02000503020000020003" pitchFamily="2"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effectLst/>
                          <a:latin typeface="Avenir Medium" panose="02000503020000020003" pitchFamily="2" charset="0"/>
                          <a:ea typeface="Times New Roman" panose="02020603050405020304" pitchFamily="18" charset="0"/>
                          <a:cs typeface="Times New Roman" panose="02020603050405020304" pitchFamily="18" charset="0"/>
                        </a:rPr>
                        <a:t>What is the value you expect to see?</a:t>
                      </a:r>
                    </a:p>
                  </a:txBody>
                  <a:tcPr marL="68580" marR="68580" marT="0" marB="0"/>
                </a:tc>
                <a:extLst>
                  <a:ext uri="{0D108BD9-81ED-4DB2-BD59-A6C34878D82A}">
                    <a16:rowId xmlns:a16="http://schemas.microsoft.com/office/drawing/2014/main" val="2292315319"/>
                  </a:ext>
                </a:extLst>
              </a:tr>
              <a:tr h="231772">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194221234"/>
                  </a:ext>
                </a:extLst>
              </a:tr>
              <a:tr h="138665">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70677729"/>
                  </a:ext>
                </a:extLst>
              </a:tr>
              <a:tr h="0">
                <a:tc>
                  <a:txBody>
                    <a:bodyPr/>
                    <a:lstStyle/>
                    <a:p>
                      <a:endParaRPr lang="en-US" sz="1200" b="0" i="0" dirty="0">
                        <a:latin typeface="Avenir Book" panose="02000503020000020003"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172B4D"/>
                        </a:solidFill>
                        <a:latin typeface="-apple-system"/>
                      </a:endParaRPr>
                    </a:p>
                  </a:txBody>
                  <a:tcPr/>
                </a:tc>
                <a:extLst>
                  <a:ext uri="{0D108BD9-81ED-4DB2-BD59-A6C34878D82A}">
                    <a16:rowId xmlns:a16="http://schemas.microsoft.com/office/drawing/2014/main" val="2249718007"/>
                  </a:ext>
                </a:extLst>
              </a:tr>
              <a:tr h="260585">
                <a:tc>
                  <a:txBody>
                    <a:bodyPr/>
                    <a:lstStyle/>
                    <a:p>
                      <a:endParaRPr lang="en-US" sz="1200" b="0" i="0" kern="1200" dirty="0">
                        <a:solidFill>
                          <a:schemeClr val="tx1"/>
                        </a:solidFill>
                        <a:effectLst/>
                        <a:latin typeface="Avenir Book" panose="02000503020000020003" pitchFamily="2" charset="0"/>
                        <a:ea typeface="+mn-ea"/>
                        <a:cs typeface="+mn-cs"/>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r h="244026">
                <a:tc>
                  <a:txBody>
                    <a:bodyPr/>
                    <a:lstStyle/>
                    <a:p>
                      <a:endParaRPr lang="en-US" sz="1200" b="0" i="0" kern="1200" dirty="0">
                        <a:solidFill>
                          <a:schemeClr val="tx1"/>
                        </a:solidFill>
                        <a:effectLst/>
                        <a:latin typeface="+mn-lt"/>
                        <a:ea typeface="+mn-ea"/>
                        <a:cs typeface="+mn-cs"/>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209287367"/>
                  </a:ext>
                </a:extLst>
              </a:tr>
              <a:tr h="227467">
                <a:tc>
                  <a:txBody>
                    <a:bodyPr/>
                    <a:lstStyle/>
                    <a:p>
                      <a:endParaRPr lang="en-US" sz="1200" b="0" i="0" kern="1200" dirty="0">
                        <a:solidFill>
                          <a:schemeClr val="tx1"/>
                        </a:solidFill>
                        <a:effectLst/>
                        <a:latin typeface="+mn-lt"/>
                        <a:ea typeface="+mn-ea"/>
                        <a:cs typeface="+mn-cs"/>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579290359"/>
                  </a:ext>
                </a:extLst>
              </a:tr>
              <a:tr h="281921">
                <a:tc>
                  <a:txBody>
                    <a:bodyPr/>
                    <a:lstStyle/>
                    <a:p>
                      <a:endParaRPr lang="en-US" sz="1200" b="0" i="0" kern="1200" dirty="0">
                        <a:solidFill>
                          <a:schemeClr val="tx1"/>
                        </a:solidFill>
                        <a:effectLst/>
                        <a:latin typeface="+mn-lt"/>
                        <a:ea typeface="+mn-ea"/>
                        <a:cs typeface="+mn-cs"/>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96966338"/>
                  </a:ext>
                </a:extLst>
              </a:tr>
              <a:tr h="287108">
                <a:tc>
                  <a:txBody>
                    <a:bodyPr/>
                    <a:lstStyle/>
                    <a:p>
                      <a:endParaRPr lang="en-US" sz="1200" b="0" i="0" kern="1200" dirty="0">
                        <a:solidFill>
                          <a:schemeClr val="tx1"/>
                        </a:solidFill>
                        <a:effectLst/>
                        <a:latin typeface="+mn-lt"/>
                        <a:ea typeface="+mn-ea"/>
                        <a:cs typeface="+mn-cs"/>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071605911"/>
                  </a:ext>
                </a:extLst>
              </a:tr>
              <a:tr h="228600">
                <a:tc>
                  <a:txBody>
                    <a:bodyPr/>
                    <a:lstStyle/>
                    <a:p>
                      <a:endParaRPr lang="en-US" sz="1200" b="0" i="0" kern="1200" dirty="0">
                        <a:solidFill>
                          <a:schemeClr val="tx1"/>
                        </a:solidFill>
                        <a:effectLst/>
                        <a:latin typeface="+mn-lt"/>
                        <a:ea typeface="+mn-ea"/>
                        <a:cs typeface="+mn-cs"/>
                      </a:endParaRP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028515564"/>
                  </a:ext>
                </a:extLst>
              </a:tr>
            </a:tbl>
          </a:graphicData>
        </a:graphic>
      </p:graphicFrame>
      <p:sp>
        <p:nvSpPr>
          <p:cNvPr id="7" name="Slide Number Placeholder 12">
            <a:extLst>
              <a:ext uri="{FF2B5EF4-FFF2-40B4-BE49-F238E27FC236}">
                <a16:creationId xmlns:a16="http://schemas.microsoft.com/office/drawing/2014/main" id="{CAF9ADA0-B1F8-315C-84F2-9C92211F6532}"/>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10</a:t>
            </a:r>
          </a:p>
        </p:txBody>
      </p:sp>
      <p:sp>
        <p:nvSpPr>
          <p:cNvPr id="9" name="TextBox 8">
            <a:extLst>
              <a:ext uri="{FF2B5EF4-FFF2-40B4-BE49-F238E27FC236}">
                <a16:creationId xmlns:a16="http://schemas.microsoft.com/office/drawing/2014/main" id="{19739AC2-6583-1748-96D8-DC28B177590C}"/>
              </a:ext>
            </a:extLst>
          </p:cNvPr>
          <p:cNvSpPr txBox="1"/>
          <p:nvPr/>
        </p:nvSpPr>
        <p:spPr>
          <a:xfrm>
            <a:off x="1371600" y="733186"/>
            <a:ext cx="8324156" cy="1107996"/>
          </a:xfrm>
          <a:prstGeom prst="rect">
            <a:avLst/>
          </a:prstGeom>
          <a:noFill/>
        </p:spPr>
        <p:txBody>
          <a:bodyPr wrap="square" rtlCol="0">
            <a:spAutoFit/>
          </a:bodyPr>
          <a:lstStyle/>
          <a:p>
            <a:r>
              <a:rPr lang="en-US" sz="1400" b="1" dirty="0">
                <a:latin typeface="Avenir Heavy" panose="02000503020000020003" pitchFamily="2" charset="0"/>
              </a:rPr>
              <a:t>Way To Health can use data uploaded from a CSV to create variable values. Use the table below to list any data you need captured in a variable. If this is not applicable to your program, skip this section. </a:t>
            </a:r>
            <a:endParaRPr lang="en-US" sz="1200" b="1" dirty="0">
              <a:latin typeface="Avenir Heavy" panose="02000503020000020003" pitchFamily="2" charset="0"/>
            </a:endParaRPr>
          </a:p>
          <a:p>
            <a:endParaRPr lang="en-US" sz="1200" dirty="0">
              <a:latin typeface="Avenir Medium" panose="02000503020000020003" pitchFamily="2" charset="0"/>
            </a:endParaRPr>
          </a:p>
          <a:p>
            <a:r>
              <a:rPr lang="en-US" sz="1200" b="1" dirty="0">
                <a:latin typeface="Avenir Medium" panose="02000503020000020003" pitchFamily="2" charset="0"/>
              </a:rPr>
              <a:t>Examples:</a:t>
            </a:r>
          </a:p>
        </p:txBody>
      </p:sp>
      <p:sp>
        <p:nvSpPr>
          <p:cNvPr id="2" name="Action Button: Help 1">
            <a:hlinkClick r:id="" action="ppaction://noaction" highlightClick="1"/>
            <a:extLst>
              <a:ext uri="{FF2B5EF4-FFF2-40B4-BE49-F238E27FC236}">
                <a16:creationId xmlns:a16="http://schemas.microsoft.com/office/drawing/2014/main" id="{04B628C8-2D28-1D08-6725-E2D8A13A46F2}"/>
              </a:ext>
            </a:extLst>
          </p:cNvPr>
          <p:cNvSpPr/>
          <p:nvPr/>
        </p:nvSpPr>
        <p:spPr>
          <a:xfrm>
            <a:off x="609600" y="793149"/>
            <a:ext cx="533400" cy="457200"/>
          </a:xfrm>
          <a:prstGeom prst="actionButtonHelp">
            <a:avLst/>
          </a:prstGeom>
          <a:noFill/>
          <a:ln w="19050">
            <a:solidFill>
              <a:srgbClr val="00346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8E3E51B-812E-F108-DF1E-CF8738392CA2}"/>
              </a:ext>
            </a:extLst>
          </p:cNvPr>
          <p:cNvSpPr txBox="1"/>
          <p:nvPr/>
        </p:nvSpPr>
        <p:spPr>
          <a:xfrm>
            <a:off x="1371600" y="1841182"/>
            <a:ext cx="4191000" cy="646331"/>
          </a:xfrm>
          <a:prstGeom prst="rect">
            <a:avLst/>
          </a:prstGeom>
          <a:noFill/>
        </p:spPr>
        <p:txBody>
          <a:bodyPr wrap="square" rtlCol="0">
            <a:spAutoFit/>
          </a:bodyPr>
          <a:lstStyle/>
          <a:p>
            <a:pPr marL="0" marR="0" indent="0" algn="l" rtl="0" eaLnBrk="1" fontAlgn="auto" latinLnBrk="0" hangingPunct="1">
              <a:spcBef>
                <a:spcPts val="0"/>
              </a:spcBef>
              <a:spcAft>
                <a:spcPts val="0"/>
              </a:spcAft>
            </a:pPr>
            <a:r>
              <a:rPr lang="en-US" sz="1200" b="1" u="none" strike="noStrike" kern="1200" dirty="0">
                <a:solidFill>
                  <a:srgbClr val="000000"/>
                </a:solidFill>
                <a:effectLst/>
                <a:latin typeface="Avenir Book" panose="02000503020000020003" pitchFamily="2" charset="0"/>
              </a:rPr>
              <a:t>Variable: </a:t>
            </a:r>
            <a:r>
              <a:rPr lang="en-US" sz="1200" u="none" strike="noStrike" kern="1200" dirty="0">
                <a:solidFill>
                  <a:srgbClr val="000000"/>
                </a:solidFill>
                <a:effectLst/>
                <a:latin typeface="Avenir Book" panose="02000503020000020003" pitchFamily="2" charset="0"/>
              </a:rPr>
              <a:t>Clinic Name</a:t>
            </a:r>
            <a:endParaRPr lang="en-US" sz="1200" u="none" strike="noStrike" dirty="0">
              <a:effectLst/>
              <a:latin typeface="Avenir Book" panose="02000503020000020003" pitchFamily="2" charset="0"/>
            </a:endParaRPr>
          </a:p>
          <a:p>
            <a:r>
              <a:rPr lang="en-US" sz="1200" b="1"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What is the value you expect to see?</a:t>
            </a:r>
            <a:r>
              <a:rPr lang="en-US" sz="1200" b="1" u="none" strike="noStrike" kern="1200" dirty="0">
                <a:solidFill>
                  <a:srgbClr val="000000"/>
                </a:solidFill>
                <a:effectLst/>
                <a:latin typeface="Avenir Book" panose="02000503020000020003" pitchFamily="2" charset="0"/>
              </a:rPr>
              <a:t>: </a:t>
            </a:r>
            <a:r>
              <a:rPr lang="en-US" sz="1200" u="none" strike="noStrike" kern="1200" dirty="0">
                <a:solidFill>
                  <a:srgbClr val="000000"/>
                </a:solidFill>
                <a:effectLst/>
                <a:latin typeface="Avenir Book" panose="02000503020000020003" pitchFamily="2" charset="0"/>
              </a:rPr>
              <a:t>List of clinics, i.e., Mount Joy, Downtown Family Medicine</a:t>
            </a:r>
            <a:endParaRPr lang="en-US" sz="1200" b="1" dirty="0">
              <a:latin typeface="Avenir Book" panose="02000503020000020003" pitchFamily="2" charset="0"/>
            </a:endParaRPr>
          </a:p>
        </p:txBody>
      </p:sp>
      <p:sp>
        <p:nvSpPr>
          <p:cNvPr id="13" name="TextBox 12">
            <a:extLst>
              <a:ext uri="{FF2B5EF4-FFF2-40B4-BE49-F238E27FC236}">
                <a16:creationId xmlns:a16="http://schemas.microsoft.com/office/drawing/2014/main" id="{4CEC6F9F-5FC2-C344-622E-71001F0C5B03}"/>
              </a:ext>
            </a:extLst>
          </p:cNvPr>
          <p:cNvSpPr txBox="1"/>
          <p:nvPr/>
        </p:nvSpPr>
        <p:spPr>
          <a:xfrm>
            <a:off x="6324599" y="1841182"/>
            <a:ext cx="4191000" cy="461665"/>
          </a:xfrm>
          <a:prstGeom prst="rect">
            <a:avLst/>
          </a:prstGeom>
          <a:noFill/>
        </p:spPr>
        <p:txBody>
          <a:bodyPr wrap="square" rtlCol="0">
            <a:spAutoFit/>
          </a:bodyPr>
          <a:lstStyle/>
          <a:p>
            <a:r>
              <a:rPr lang="en-US" sz="1200" b="1" u="none" strike="noStrike" kern="1200" dirty="0">
                <a:solidFill>
                  <a:srgbClr val="000000"/>
                </a:solidFill>
                <a:effectLst/>
                <a:latin typeface="Avenir Book" panose="02000503020000020003" pitchFamily="2" charset="0"/>
              </a:rPr>
              <a:t>Variable: </a:t>
            </a:r>
            <a:r>
              <a:rPr lang="en-US" sz="1200" u="none" strike="noStrike" kern="1200" dirty="0">
                <a:solidFill>
                  <a:srgbClr val="000000"/>
                </a:solidFill>
                <a:effectLst/>
                <a:latin typeface="Avenir Book" panose="02000503020000020003" pitchFamily="2" charset="0"/>
              </a:rPr>
              <a:t>Practice Phone Number</a:t>
            </a:r>
          </a:p>
          <a:p>
            <a:r>
              <a:rPr lang="en-US" sz="1200" b="1"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rPr>
              <a:t>What is the value you expect to see?</a:t>
            </a:r>
            <a:r>
              <a:rPr lang="en-US" sz="1200" b="1" u="none" strike="noStrike" kern="1200" dirty="0">
                <a:solidFill>
                  <a:srgbClr val="000000"/>
                </a:solidFill>
                <a:effectLst/>
                <a:latin typeface="Avenir Book" panose="02000503020000020003" pitchFamily="2" charset="0"/>
              </a:rPr>
              <a:t>: </a:t>
            </a:r>
            <a:r>
              <a:rPr lang="en-US" sz="1200" u="none" strike="noStrike" kern="1200" dirty="0">
                <a:solidFill>
                  <a:srgbClr val="000000"/>
                </a:solidFill>
                <a:effectLst/>
                <a:latin typeface="Avenir Book" panose="02000503020000020003" pitchFamily="2" charset="0"/>
              </a:rPr>
              <a:t>555-555-5555</a:t>
            </a:r>
          </a:p>
        </p:txBody>
      </p:sp>
    </p:spTree>
    <p:extLst>
      <p:ext uri="{BB962C8B-B14F-4D97-AF65-F5344CB8AC3E}">
        <p14:creationId xmlns:p14="http://schemas.microsoft.com/office/powerpoint/2010/main" val="903537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3">
            <a:extLst>
              <a:ext uri="{FF2B5EF4-FFF2-40B4-BE49-F238E27FC236}">
                <a16:creationId xmlns:a16="http://schemas.microsoft.com/office/drawing/2014/main" id="{37EE208B-D717-3936-EAF2-1CF8F94ED26E}"/>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BEST PRACTICES</a:t>
            </a:r>
          </a:p>
        </p:txBody>
      </p:sp>
      <p:cxnSp>
        <p:nvCxnSpPr>
          <p:cNvPr id="25" name="Google Shape;140;p15">
            <a:extLst>
              <a:ext uri="{FF2B5EF4-FFF2-40B4-BE49-F238E27FC236}">
                <a16:creationId xmlns:a16="http://schemas.microsoft.com/office/drawing/2014/main" id="{EE9D53ED-0929-F5F6-CE55-2DF3E2210A62}"/>
              </a:ext>
            </a:extLst>
          </p:cNvPr>
          <p:cNvCxnSpPr>
            <a:cxnSpLocks/>
          </p:cNvCxnSpPr>
          <p:nvPr/>
        </p:nvCxnSpPr>
        <p:spPr>
          <a:xfrm rot="16200000" flipH="1">
            <a:off x="9290673" y="3755118"/>
            <a:ext cx="1492614" cy="82767"/>
          </a:xfrm>
          <a:prstGeom prst="bentConnector3">
            <a:avLst>
              <a:gd name="adj1" fmla="val 50000"/>
            </a:avLst>
          </a:prstGeom>
          <a:noFill/>
          <a:ln w="9525" cap="flat" cmpd="sng">
            <a:solidFill>
              <a:schemeClr val="tx1"/>
            </a:solidFill>
            <a:prstDash val="solid"/>
            <a:round/>
            <a:headEnd type="none" w="med" len="med"/>
            <a:tailEnd type="none" w="med" len="med"/>
          </a:ln>
        </p:spPr>
      </p:cxnSp>
      <p:cxnSp>
        <p:nvCxnSpPr>
          <p:cNvPr id="23" name="Google Shape;140;p15">
            <a:extLst>
              <a:ext uri="{FF2B5EF4-FFF2-40B4-BE49-F238E27FC236}">
                <a16:creationId xmlns:a16="http://schemas.microsoft.com/office/drawing/2014/main" id="{78CD36F9-47D8-C84D-7CD3-BADE6F3BC2B6}"/>
              </a:ext>
            </a:extLst>
          </p:cNvPr>
          <p:cNvCxnSpPr>
            <a:cxnSpLocks/>
            <a:endCxn id="10" idx="0"/>
          </p:cNvCxnSpPr>
          <p:nvPr/>
        </p:nvCxnSpPr>
        <p:spPr>
          <a:xfrm rot="16200000" flipH="1">
            <a:off x="7392577" y="3990704"/>
            <a:ext cx="2174856" cy="82770"/>
          </a:xfrm>
          <a:prstGeom prst="bentConnector3">
            <a:avLst>
              <a:gd name="adj1" fmla="val 32119"/>
            </a:avLst>
          </a:prstGeom>
          <a:noFill/>
          <a:ln w="9525" cap="flat" cmpd="sng">
            <a:solidFill>
              <a:schemeClr val="tx1"/>
            </a:solidFill>
            <a:prstDash val="solid"/>
            <a:round/>
            <a:headEnd type="none" w="med" len="med"/>
            <a:tailEnd type="none" w="med" len="med"/>
          </a:ln>
        </p:spPr>
      </p:cxnSp>
      <p:sp>
        <p:nvSpPr>
          <p:cNvPr id="6" name="Google Shape;135;p15">
            <a:extLst>
              <a:ext uri="{FF2B5EF4-FFF2-40B4-BE49-F238E27FC236}">
                <a16:creationId xmlns:a16="http://schemas.microsoft.com/office/drawing/2014/main" id="{FF6F3467-C15B-876C-705F-6FC5C08CA996}"/>
              </a:ext>
            </a:extLst>
          </p:cNvPr>
          <p:cNvSpPr/>
          <p:nvPr/>
        </p:nvSpPr>
        <p:spPr>
          <a:xfrm>
            <a:off x="7909534" y="1937691"/>
            <a:ext cx="2682265" cy="232950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indent="0">
              <a:lnSpc>
                <a:spcPct val="100000"/>
              </a:lnSpc>
              <a:buNone/>
            </a:pPr>
            <a:r>
              <a:rPr lang="en-US" sz="1200" dirty="0">
                <a:effectLst/>
                <a:latin typeface="Avenir Book" panose="02000503020000020003" pitchFamily="2" charset="0"/>
              </a:rPr>
              <a:t>Hi, PARTICIPANT_FIRSTNAME PARTICIPANT_LASTNAME_INITIAL, this is a message from Penn Medicine. We are inviting you to a text message program for your health. Please text YES to confirm you are PARTICIPANT_FIRSTNAME and learn more about the program. Text NO if this is not you. Texting is not 100% secure. Msg &amp; data rates may apply.</a:t>
            </a:r>
          </a:p>
        </p:txBody>
      </p:sp>
      <p:sp>
        <p:nvSpPr>
          <p:cNvPr id="8" name="Google Shape;138;p15">
            <a:extLst>
              <a:ext uri="{FF2B5EF4-FFF2-40B4-BE49-F238E27FC236}">
                <a16:creationId xmlns:a16="http://schemas.microsoft.com/office/drawing/2014/main" id="{A49687CD-514F-C158-DCB0-D7907EFB87DE}"/>
              </a:ext>
            </a:extLst>
          </p:cNvPr>
          <p:cNvSpPr/>
          <p:nvPr/>
        </p:nvSpPr>
        <p:spPr>
          <a:xfrm>
            <a:off x="8178489" y="4524375"/>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Avenir Medium" panose="02000503020000020003" pitchFamily="2" charset="0"/>
              </a:rPr>
              <a:t>NO</a:t>
            </a:r>
            <a:endParaRPr sz="1200" dirty="0">
              <a:latin typeface="Avenir Medium" panose="02000503020000020003" pitchFamily="2" charset="0"/>
            </a:endParaRPr>
          </a:p>
        </p:txBody>
      </p:sp>
      <p:sp>
        <p:nvSpPr>
          <p:cNvPr id="10" name="Google Shape;144;p15">
            <a:extLst>
              <a:ext uri="{FF2B5EF4-FFF2-40B4-BE49-F238E27FC236}">
                <a16:creationId xmlns:a16="http://schemas.microsoft.com/office/drawing/2014/main" id="{E274E945-4E02-53AE-A963-E5BE6CB4C02B}"/>
              </a:ext>
            </a:extLst>
          </p:cNvPr>
          <p:cNvSpPr/>
          <p:nvPr/>
        </p:nvSpPr>
        <p:spPr>
          <a:xfrm>
            <a:off x="7911789" y="5119517"/>
            <a:ext cx="1219201" cy="994697"/>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solidFill>
                  <a:schemeClr val="dk1"/>
                </a:solidFill>
                <a:latin typeface="Avenir Book" panose="02000503020000020003" pitchFamily="2" charset="0"/>
              </a:rPr>
              <a:t>Thank you, we will no longer text you regarding this program.</a:t>
            </a:r>
            <a:endParaRPr sz="1200" dirty="0">
              <a:solidFill>
                <a:schemeClr val="dk1"/>
              </a:solidFill>
              <a:latin typeface="Avenir Medium" panose="02000503020000020003" pitchFamily="2" charset="0"/>
            </a:endParaRPr>
          </a:p>
        </p:txBody>
      </p:sp>
      <p:sp>
        <p:nvSpPr>
          <p:cNvPr id="13" name="Google Shape;138;p15">
            <a:extLst>
              <a:ext uri="{FF2B5EF4-FFF2-40B4-BE49-F238E27FC236}">
                <a16:creationId xmlns:a16="http://schemas.microsoft.com/office/drawing/2014/main" id="{4DFC7D80-6279-6CA9-092F-DB18CDB3C36F}"/>
              </a:ext>
            </a:extLst>
          </p:cNvPr>
          <p:cNvSpPr/>
          <p:nvPr/>
        </p:nvSpPr>
        <p:spPr>
          <a:xfrm>
            <a:off x="9735463" y="4524375"/>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Avenir Medium" panose="02000503020000020003" pitchFamily="2" charset="0"/>
              </a:rPr>
              <a:t>YES</a:t>
            </a:r>
            <a:endParaRPr sz="1200" dirty="0">
              <a:latin typeface="Avenir Medium" panose="02000503020000020003" pitchFamily="2" charset="0"/>
            </a:endParaRPr>
          </a:p>
        </p:txBody>
      </p:sp>
      <p:sp>
        <p:nvSpPr>
          <p:cNvPr id="30" name="Slide Number Placeholder 12">
            <a:extLst>
              <a:ext uri="{FF2B5EF4-FFF2-40B4-BE49-F238E27FC236}">
                <a16:creationId xmlns:a16="http://schemas.microsoft.com/office/drawing/2014/main" id="{5416161C-A196-6DE4-213F-C1B8021548EC}"/>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11</a:t>
            </a:r>
          </a:p>
        </p:txBody>
      </p:sp>
      <p:sp>
        <p:nvSpPr>
          <p:cNvPr id="34" name="TextBox 33">
            <a:extLst>
              <a:ext uri="{FF2B5EF4-FFF2-40B4-BE49-F238E27FC236}">
                <a16:creationId xmlns:a16="http://schemas.microsoft.com/office/drawing/2014/main" id="{D8A19DDB-8D36-1AF5-86ED-39A18207D8DF}"/>
              </a:ext>
            </a:extLst>
          </p:cNvPr>
          <p:cNvSpPr txBox="1"/>
          <p:nvPr/>
        </p:nvSpPr>
        <p:spPr>
          <a:xfrm>
            <a:off x="888555" y="5344510"/>
            <a:ext cx="4222589" cy="738664"/>
          </a:xfrm>
          <a:prstGeom prst="rect">
            <a:avLst/>
          </a:prstGeom>
          <a:noFill/>
        </p:spPr>
        <p:txBody>
          <a:bodyPr wrap="square" rtlCol="0">
            <a:spAutoFit/>
          </a:bodyPr>
          <a:lstStyle/>
          <a:p>
            <a:r>
              <a:rPr lang="en-US" sz="1400" dirty="0">
                <a:effectLst/>
                <a:latin typeface="Avenir" panose="02000503020000020003" pitchFamily="2" charset="0"/>
              </a:rPr>
              <a:t>If a patient texts in </a:t>
            </a:r>
            <a:r>
              <a:rPr lang="en-US" sz="1400" b="1" dirty="0">
                <a:effectLst/>
                <a:latin typeface="Avenir" panose="02000503020000020003" pitchFamily="2" charset="0"/>
              </a:rPr>
              <a:t>No</a:t>
            </a:r>
            <a:r>
              <a:rPr lang="en-US" sz="1400" dirty="0">
                <a:effectLst/>
                <a:latin typeface="Avenir" panose="02000503020000020003" pitchFamily="2" charset="0"/>
              </a:rPr>
              <a:t>, plan to send a message back to them recognizing this and then mark them as declined or un-enrolled. </a:t>
            </a:r>
          </a:p>
        </p:txBody>
      </p:sp>
      <p:sp>
        <p:nvSpPr>
          <p:cNvPr id="35" name="TextBox 34">
            <a:extLst>
              <a:ext uri="{FF2B5EF4-FFF2-40B4-BE49-F238E27FC236}">
                <a16:creationId xmlns:a16="http://schemas.microsoft.com/office/drawing/2014/main" id="{58B428E6-B2EB-6B75-B4EC-655D5E1E034E}"/>
              </a:ext>
            </a:extLst>
          </p:cNvPr>
          <p:cNvSpPr txBox="1"/>
          <p:nvPr/>
        </p:nvSpPr>
        <p:spPr>
          <a:xfrm>
            <a:off x="533400" y="5334000"/>
            <a:ext cx="451157" cy="646331"/>
          </a:xfrm>
          <a:prstGeom prst="rect">
            <a:avLst/>
          </a:prstGeom>
          <a:noFill/>
        </p:spPr>
        <p:txBody>
          <a:bodyPr wrap="square" rtlCol="0">
            <a:spAutoFit/>
          </a:bodyPr>
          <a:lstStyle/>
          <a:p>
            <a:r>
              <a:rPr lang="en-US" sz="3600" b="1" dirty="0">
                <a:solidFill>
                  <a:srgbClr val="C00000"/>
                </a:solidFill>
                <a:latin typeface="Avenir" panose="02000503020000020003" pitchFamily="2" charset="0"/>
              </a:rPr>
              <a:t>*</a:t>
            </a:r>
            <a:endParaRPr lang="en-US" sz="3600" dirty="0"/>
          </a:p>
        </p:txBody>
      </p:sp>
      <p:cxnSp>
        <p:nvCxnSpPr>
          <p:cNvPr id="39" name="Google Shape;141;p15">
            <a:extLst>
              <a:ext uri="{FF2B5EF4-FFF2-40B4-BE49-F238E27FC236}">
                <a16:creationId xmlns:a16="http://schemas.microsoft.com/office/drawing/2014/main" id="{1331025B-1138-FEA9-DD97-7ED76C5802D9}"/>
              </a:ext>
            </a:extLst>
          </p:cNvPr>
          <p:cNvCxnSpPr>
            <a:cxnSpLocks/>
          </p:cNvCxnSpPr>
          <p:nvPr/>
        </p:nvCxnSpPr>
        <p:spPr>
          <a:xfrm>
            <a:off x="5410200" y="5657165"/>
            <a:ext cx="1752600" cy="0"/>
          </a:xfrm>
          <a:prstGeom prst="straightConnector1">
            <a:avLst/>
          </a:prstGeom>
          <a:noFill/>
          <a:ln w="12700" cap="flat" cmpd="sng">
            <a:solidFill>
              <a:schemeClr val="tx1"/>
            </a:solidFill>
            <a:prstDash val="solid"/>
            <a:round/>
            <a:headEnd type="none" w="med" len="med"/>
            <a:tailEnd type="triangle" w="med" len="med"/>
          </a:ln>
        </p:spPr>
      </p:cxnSp>
      <p:sp>
        <p:nvSpPr>
          <p:cNvPr id="3" name="Content Placeholder 2">
            <a:extLst>
              <a:ext uri="{FF2B5EF4-FFF2-40B4-BE49-F238E27FC236}">
                <a16:creationId xmlns:a16="http://schemas.microsoft.com/office/drawing/2014/main" id="{64D6EC58-D9B6-8A27-2DB7-914FA8AE5BEF}"/>
              </a:ext>
            </a:extLst>
          </p:cNvPr>
          <p:cNvSpPr txBox="1">
            <a:spLocks/>
          </p:cNvSpPr>
          <p:nvPr/>
        </p:nvSpPr>
        <p:spPr>
          <a:xfrm>
            <a:off x="888554" y="1540839"/>
            <a:ext cx="5664646" cy="32597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50000"/>
              </a:lnSpc>
              <a:spcBef>
                <a:spcPts val="0"/>
              </a:spcBef>
              <a:spcAft>
                <a:spcPts val="0"/>
              </a:spcAft>
              <a:buNone/>
            </a:pPr>
            <a:r>
              <a:rPr lang="en-US" sz="1600" b="1" dirty="0">
                <a:latin typeface="Avenir Heavy" panose="02000503020000020003" pitchFamily="2" charset="0"/>
              </a:rPr>
              <a:t>Opt-In-  When bulk enrolling patients</a:t>
            </a:r>
            <a:br>
              <a:rPr lang="en-US" sz="1400" b="1" dirty="0">
                <a:latin typeface="Avenir Heavy" panose="02000503020000020003" pitchFamily="2" charset="0"/>
              </a:rPr>
            </a:br>
            <a:br>
              <a:rPr lang="en-US" sz="1400" b="1" dirty="0">
                <a:latin typeface="Avenir Heavy" panose="02000503020000020003" pitchFamily="2" charset="0"/>
              </a:rPr>
            </a:br>
            <a:r>
              <a:rPr lang="en-US" sz="1400" kern="100" dirty="0">
                <a:effectLst/>
                <a:latin typeface="Avenir Book" panose="02000503020000020003" pitchFamily="2" charset="0"/>
                <a:ea typeface="Calibri" panose="020F0502020204030204" pitchFamily="34" charset="0"/>
                <a:cs typeface="Times New Roman (Body CS)"/>
              </a:rPr>
              <a:t>Use this approach for outreach programs where a patient can not be consented in-person. Send patients an initial text asking them if they’d like to participate in the program. The patient’s response is stored securely in Way to Health. </a:t>
            </a:r>
            <a:endParaRPr lang="en-US" sz="1400" kern="100" dirty="0">
              <a:effectLst/>
              <a:latin typeface="Avenir Book" panose="02000503020000020003" pitchFamily="2" charset="0"/>
              <a:ea typeface="Calibri" panose="020F0502020204030204" pitchFamily="34" charset="0"/>
              <a:cs typeface="Times New Roman" panose="02020603050405020304" pitchFamily="18" charset="0"/>
            </a:endParaRPr>
          </a:p>
          <a:p>
            <a:pPr marL="0" indent="0">
              <a:lnSpc>
                <a:spcPct val="100000"/>
              </a:lnSpc>
              <a:buNone/>
            </a:pPr>
            <a:endParaRPr lang="en-US" sz="1300" dirty="0">
              <a:solidFill>
                <a:srgbClr val="3F3F3F"/>
              </a:solidFill>
              <a:effectLst/>
              <a:latin typeface="Avenir Book" panose="02000503020000020003" pitchFamily="2" charset="0"/>
            </a:endParaRPr>
          </a:p>
        </p:txBody>
      </p:sp>
      <p:sp>
        <p:nvSpPr>
          <p:cNvPr id="4" name="TextBox 3">
            <a:extLst>
              <a:ext uri="{FF2B5EF4-FFF2-40B4-BE49-F238E27FC236}">
                <a16:creationId xmlns:a16="http://schemas.microsoft.com/office/drawing/2014/main" id="{352A53D9-CD60-1516-429E-D62F2CFA1811}"/>
              </a:ext>
            </a:extLst>
          </p:cNvPr>
          <p:cNvSpPr txBox="1"/>
          <p:nvPr/>
        </p:nvSpPr>
        <p:spPr>
          <a:xfrm>
            <a:off x="834477" y="954245"/>
            <a:ext cx="9301480" cy="338554"/>
          </a:xfrm>
          <a:prstGeom prst="rect">
            <a:avLst/>
          </a:prstGeom>
          <a:noFill/>
        </p:spPr>
        <p:txBody>
          <a:bodyPr wrap="square" rtlCol="0">
            <a:spAutoFit/>
          </a:bodyPr>
          <a:lstStyle/>
          <a:p>
            <a:r>
              <a:rPr lang="en-US" sz="1600" b="1" dirty="0">
                <a:effectLst/>
                <a:latin typeface="Avenir Heavy" panose="02000503020000020003" pitchFamily="2" charset="0"/>
              </a:rPr>
              <a:t>Consent-based participation is a key part of any program’s workflow. </a:t>
            </a:r>
          </a:p>
        </p:txBody>
      </p:sp>
      <p:sp>
        <p:nvSpPr>
          <p:cNvPr id="9" name="Google Shape;134;p15">
            <a:extLst>
              <a:ext uri="{FF2B5EF4-FFF2-40B4-BE49-F238E27FC236}">
                <a16:creationId xmlns:a16="http://schemas.microsoft.com/office/drawing/2014/main" id="{BD0C637C-54B2-32CC-9A74-81381ECF0B3C}"/>
              </a:ext>
            </a:extLst>
          </p:cNvPr>
          <p:cNvSpPr/>
          <p:nvPr/>
        </p:nvSpPr>
        <p:spPr>
          <a:xfrm>
            <a:off x="7909534" y="1255525"/>
            <a:ext cx="2682265" cy="4041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dirty="0">
                <a:latin typeface="Avenir Medium" panose="02000503020000020003" pitchFamily="2" charset="0"/>
              </a:rPr>
              <a:t>OPT - IN</a:t>
            </a:r>
            <a:endParaRPr sz="1200" b="1" dirty="0">
              <a:latin typeface="Avenir Medium" panose="02000503020000020003" pitchFamily="2" charset="0"/>
            </a:endParaRPr>
          </a:p>
        </p:txBody>
      </p:sp>
    </p:spTree>
    <p:extLst>
      <p:ext uri="{BB962C8B-B14F-4D97-AF65-F5344CB8AC3E}">
        <p14:creationId xmlns:p14="http://schemas.microsoft.com/office/powerpoint/2010/main" val="2886414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oogle Shape;141;p15">
            <a:extLst>
              <a:ext uri="{FF2B5EF4-FFF2-40B4-BE49-F238E27FC236}">
                <a16:creationId xmlns:a16="http://schemas.microsoft.com/office/drawing/2014/main" id="{ACC45F94-D037-B9B3-EA83-B9ED230752BB}"/>
              </a:ext>
            </a:extLst>
          </p:cNvPr>
          <p:cNvCxnSpPr>
            <a:cxnSpLocks/>
          </p:cNvCxnSpPr>
          <p:nvPr/>
        </p:nvCxnSpPr>
        <p:spPr>
          <a:xfrm>
            <a:off x="9261667" y="4860142"/>
            <a:ext cx="0" cy="484368"/>
          </a:xfrm>
          <a:prstGeom prst="straightConnector1">
            <a:avLst/>
          </a:prstGeom>
          <a:noFill/>
          <a:ln w="9525" cap="flat" cmpd="sng">
            <a:solidFill>
              <a:schemeClr val="dk2"/>
            </a:solidFill>
            <a:prstDash val="solid"/>
            <a:round/>
            <a:headEnd type="none" w="med" len="med"/>
            <a:tailEnd type="triangle" w="med" len="med"/>
          </a:ln>
        </p:spPr>
      </p:cxnSp>
      <p:sp>
        <p:nvSpPr>
          <p:cNvPr id="6" name="Google Shape;61;p13">
            <a:extLst>
              <a:ext uri="{FF2B5EF4-FFF2-40B4-BE49-F238E27FC236}">
                <a16:creationId xmlns:a16="http://schemas.microsoft.com/office/drawing/2014/main" id="{AA53564A-F28E-2E0F-DCCE-63E7378D0DE5}"/>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BEST PRACTICES</a:t>
            </a:r>
          </a:p>
        </p:txBody>
      </p:sp>
      <p:sp>
        <p:nvSpPr>
          <p:cNvPr id="2" name="Content Placeholder 2">
            <a:extLst>
              <a:ext uri="{FF2B5EF4-FFF2-40B4-BE49-F238E27FC236}">
                <a16:creationId xmlns:a16="http://schemas.microsoft.com/office/drawing/2014/main" id="{6D0F4902-1276-278E-B37C-AAC03C74A0BF}"/>
              </a:ext>
            </a:extLst>
          </p:cNvPr>
          <p:cNvSpPr txBox="1">
            <a:spLocks/>
          </p:cNvSpPr>
          <p:nvPr/>
        </p:nvSpPr>
        <p:spPr>
          <a:xfrm>
            <a:off x="888554" y="1540839"/>
            <a:ext cx="5664646" cy="32597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1600" b="1" dirty="0">
                <a:latin typeface="Avenir Heavy" panose="02000503020000020003" pitchFamily="2" charset="0"/>
              </a:rPr>
              <a:t>Opt-Out -  When enrolling patients individually</a:t>
            </a:r>
            <a:br>
              <a:rPr lang="en-US" sz="1400" dirty="0">
                <a:latin typeface="Avenir Medium" panose="02000503020000020003" pitchFamily="2" charset="0"/>
              </a:rPr>
            </a:br>
            <a:br>
              <a:rPr lang="en-US" sz="1400" dirty="0">
                <a:latin typeface="Avenir Medium" panose="02000503020000020003" pitchFamily="2" charset="0"/>
              </a:rPr>
            </a:br>
            <a:r>
              <a:rPr lang="en-US" sz="1400" dirty="0">
                <a:latin typeface="Avenir Book" panose="02000503020000020003" pitchFamily="2" charset="0"/>
              </a:rPr>
              <a:t>This entails </a:t>
            </a:r>
            <a:r>
              <a:rPr lang="en-US" sz="1400" dirty="0">
                <a:effectLst/>
                <a:latin typeface="Avenir" panose="02000503020000020003" pitchFamily="2" charset="0"/>
              </a:rPr>
              <a:t>verbally educating/informing a patient about the texting program and getting their verbal consent (i.e., they say yes or no to the program). If the patient says yes, they are enrolled into the texting program and given an initial text on how to opt-out. </a:t>
            </a:r>
          </a:p>
          <a:p>
            <a:pPr marL="0" indent="0">
              <a:lnSpc>
                <a:spcPct val="150000"/>
              </a:lnSpc>
              <a:buNone/>
            </a:pPr>
            <a:r>
              <a:rPr lang="en-US" sz="1400" dirty="0">
                <a:effectLst/>
                <a:latin typeface="Avenir" panose="02000503020000020003" pitchFamily="2" charset="0"/>
              </a:rPr>
              <a:t>A written record should be kept in the patient’s chart to document they verbally consented to being a part of the program (i.e., through a dot phrase in an Epic encounter).</a:t>
            </a:r>
          </a:p>
          <a:p>
            <a:pPr marL="0" indent="0">
              <a:lnSpc>
                <a:spcPct val="100000"/>
              </a:lnSpc>
              <a:buNone/>
            </a:pPr>
            <a:endParaRPr lang="en-US" sz="1300" dirty="0">
              <a:solidFill>
                <a:srgbClr val="3F3F3F"/>
              </a:solidFill>
              <a:effectLst/>
              <a:latin typeface="Avenir Book" panose="02000503020000020003" pitchFamily="2" charset="0"/>
            </a:endParaRPr>
          </a:p>
        </p:txBody>
      </p:sp>
      <p:cxnSp>
        <p:nvCxnSpPr>
          <p:cNvPr id="5" name="Google Shape;140;p15">
            <a:extLst>
              <a:ext uri="{FF2B5EF4-FFF2-40B4-BE49-F238E27FC236}">
                <a16:creationId xmlns:a16="http://schemas.microsoft.com/office/drawing/2014/main" id="{3F228348-B352-80E7-EA42-B1411099E884}"/>
              </a:ext>
            </a:extLst>
          </p:cNvPr>
          <p:cNvCxnSpPr>
            <a:cxnSpLocks/>
          </p:cNvCxnSpPr>
          <p:nvPr/>
        </p:nvCxnSpPr>
        <p:spPr>
          <a:xfrm rot="16200000" flipH="1">
            <a:off x="8821699" y="4277017"/>
            <a:ext cx="857934" cy="14260"/>
          </a:xfrm>
          <a:prstGeom prst="bentConnector3">
            <a:avLst>
              <a:gd name="adj1" fmla="val 30399"/>
            </a:avLst>
          </a:prstGeom>
          <a:noFill/>
          <a:ln w="9525" cap="flat" cmpd="sng">
            <a:solidFill>
              <a:schemeClr val="tx1"/>
            </a:solidFill>
            <a:prstDash val="solid"/>
            <a:round/>
            <a:headEnd type="none" w="med" len="med"/>
            <a:tailEnd type="none" w="med" len="med"/>
          </a:ln>
        </p:spPr>
      </p:cxnSp>
      <p:sp>
        <p:nvSpPr>
          <p:cNvPr id="10" name="Google Shape;135;p15">
            <a:extLst>
              <a:ext uri="{FF2B5EF4-FFF2-40B4-BE49-F238E27FC236}">
                <a16:creationId xmlns:a16="http://schemas.microsoft.com/office/drawing/2014/main" id="{86746357-A771-D521-CE26-2BFD38F51363}"/>
              </a:ext>
            </a:extLst>
          </p:cNvPr>
          <p:cNvSpPr/>
          <p:nvPr/>
        </p:nvSpPr>
        <p:spPr>
          <a:xfrm>
            <a:off x="7924799" y="1921400"/>
            <a:ext cx="2666999" cy="2341248"/>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indent="0" algn="l">
              <a:lnSpc>
                <a:spcPct val="100000"/>
              </a:lnSpc>
              <a:buNone/>
            </a:pPr>
            <a:r>
              <a:rPr lang="en-US" sz="1200" dirty="0">
                <a:effectLst/>
                <a:latin typeface="Avenir" panose="02000503020000020003" pitchFamily="2" charset="0"/>
              </a:rPr>
              <a:t>Hello,</a:t>
            </a:r>
          </a:p>
          <a:p>
            <a:pPr marL="0" indent="0" algn="l">
              <a:lnSpc>
                <a:spcPct val="100000"/>
              </a:lnSpc>
              <a:buNone/>
            </a:pPr>
            <a:r>
              <a:rPr lang="en-US" sz="1200" dirty="0">
                <a:effectLst/>
                <a:latin typeface="Avenir" panose="02000503020000020003" pitchFamily="2" charset="0"/>
              </a:rPr>
              <a:t>PARTICIPANT_FIRSTNAME, thank you for enrolling in PROGRAM_NAME. We’d like to check-in on you over the next 2-weeks to monitor your symptoms. </a:t>
            </a:r>
            <a:r>
              <a:rPr lang="en-US" sz="1200" dirty="0">
                <a:latin typeface="Avenir" panose="02000503020000020003" pitchFamily="2" charset="0"/>
              </a:rPr>
              <a:t>T</a:t>
            </a:r>
            <a:r>
              <a:rPr lang="en-US" sz="1200" dirty="0">
                <a:effectLst/>
                <a:latin typeface="Avenir" panose="02000503020000020003" pitchFamily="2" charset="0"/>
              </a:rPr>
              <a:t>exting isn’t 100% secure and msg/data rates may apply.</a:t>
            </a:r>
          </a:p>
          <a:p>
            <a:pPr marL="0" indent="0" algn="l">
              <a:lnSpc>
                <a:spcPct val="100000"/>
              </a:lnSpc>
              <a:buNone/>
            </a:pPr>
            <a:endParaRPr lang="en-US" sz="1200" dirty="0">
              <a:effectLst/>
              <a:latin typeface="Avenir" panose="02000503020000020003" pitchFamily="2" charset="0"/>
            </a:endParaRPr>
          </a:p>
          <a:p>
            <a:pPr marL="0" indent="0" algn="l">
              <a:lnSpc>
                <a:spcPct val="100000"/>
              </a:lnSpc>
              <a:buNone/>
            </a:pPr>
            <a:r>
              <a:rPr lang="en-US" sz="1200" dirty="0">
                <a:effectLst/>
                <a:latin typeface="Avenir" panose="02000503020000020003" pitchFamily="2" charset="0"/>
              </a:rPr>
              <a:t>Text “Bye” to stop receiving these messages. </a:t>
            </a:r>
          </a:p>
        </p:txBody>
      </p:sp>
      <p:sp>
        <p:nvSpPr>
          <p:cNvPr id="12" name="Google Shape;138;p15">
            <a:extLst>
              <a:ext uri="{FF2B5EF4-FFF2-40B4-BE49-F238E27FC236}">
                <a16:creationId xmlns:a16="http://schemas.microsoft.com/office/drawing/2014/main" id="{7BFB2395-DD72-8268-30A5-5F16FD7CC67D}"/>
              </a:ext>
            </a:extLst>
          </p:cNvPr>
          <p:cNvSpPr/>
          <p:nvPr/>
        </p:nvSpPr>
        <p:spPr>
          <a:xfrm>
            <a:off x="8914896" y="4698205"/>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Avenir Medium" panose="02000503020000020003" pitchFamily="2" charset="0"/>
              </a:rPr>
              <a:t>BYE</a:t>
            </a:r>
            <a:endParaRPr sz="1200" dirty="0">
              <a:latin typeface="Avenir Medium" panose="02000503020000020003" pitchFamily="2" charset="0"/>
            </a:endParaRPr>
          </a:p>
        </p:txBody>
      </p:sp>
      <p:sp>
        <p:nvSpPr>
          <p:cNvPr id="14" name="Google Shape;144;p15">
            <a:extLst>
              <a:ext uri="{FF2B5EF4-FFF2-40B4-BE49-F238E27FC236}">
                <a16:creationId xmlns:a16="http://schemas.microsoft.com/office/drawing/2014/main" id="{F6554637-633C-195F-7DC5-1E9956D91C73}"/>
              </a:ext>
            </a:extLst>
          </p:cNvPr>
          <p:cNvSpPr/>
          <p:nvPr/>
        </p:nvSpPr>
        <p:spPr>
          <a:xfrm>
            <a:off x="7924804" y="5410200"/>
            <a:ext cx="2666994" cy="74940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solidFill>
                  <a:schemeClr val="dk1"/>
                </a:solidFill>
                <a:latin typeface="Avenir Book" panose="02000503020000020003" pitchFamily="2" charset="0"/>
              </a:rPr>
              <a:t>Thank you, we will no longer text you regarding this program.</a:t>
            </a:r>
            <a:endParaRPr sz="1200" dirty="0">
              <a:solidFill>
                <a:schemeClr val="dk1"/>
              </a:solidFill>
              <a:latin typeface="Avenir Medium" panose="02000503020000020003" pitchFamily="2" charset="0"/>
            </a:endParaRPr>
          </a:p>
        </p:txBody>
      </p:sp>
      <p:sp>
        <p:nvSpPr>
          <p:cNvPr id="19" name="TextBox 18">
            <a:extLst>
              <a:ext uri="{FF2B5EF4-FFF2-40B4-BE49-F238E27FC236}">
                <a16:creationId xmlns:a16="http://schemas.microsoft.com/office/drawing/2014/main" id="{0D9383CE-6B6D-D2A4-8B24-7E97A30524C2}"/>
              </a:ext>
            </a:extLst>
          </p:cNvPr>
          <p:cNvSpPr txBox="1"/>
          <p:nvPr/>
        </p:nvSpPr>
        <p:spPr>
          <a:xfrm>
            <a:off x="888555" y="5344510"/>
            <a:ext cx="4222589" cy="738664"/>
          </a:xfrm>
          <a:prstGeom prst="rect">
            <a:avLst/>
          </a:prstGeom>
          <a:noFill/>
        </p:spPr>
        <p:txBody>
          <a:bodyPr wrap="square" rtlCol="0">
            <a:spAutoFit/>
          </a:bodyPr>
          <a:lstStyle/>
          <a:p>
            <a:r>
              <a:rPr lang="en-US" sz="1400" dirty="0">
                <a:effectLst/>
                <a:latin typeface="Avenir" panose="02000503020000020003" pitchFamily="2" charset="0"/>
              </a:rPr>
              <a:t>If a patient texts in </a:t>
            </a:r>
            <a:r>
              <a:rPr lang="en-US" sz="1400" b="1" dirty="0">
                <a:effectLst/>
                <a:latin typeface="Avenir" panose="02000503020000020003" pitchFamily="2" charset="0"/>
              </a:rPr>
              <a:t>Bye</a:t>
            </a:r>
            <a:r>
              <a:rPr lang="en-US" sz="1400" dirty="0">
                <a:effectLst/>
                <a:latin typeface="Avenir" panose="02000503020000020003" pitchFamily="2" charset="0"/>
              </a:rPr>
              <a:t>, plan to send a message back to them recognizing this and then mark them as declined or un-enrolled. </a:t>
            </a:r>
          </a:p>
        </p:txBody>
      </p:sp>
      <p:cxnSp>
        <p:nvCxnSpPr>
          <p:cNvPr id="24" name="Google Shape;141;p15">
            <a:extLst>
              <a:ext uri="{FF2B5EF4-FFF2-40B4-BE49-F238E27FC236}">
                <a16:creationId xmlns:a16="http://schemas.microsoft.com/office/drawing/2014/main" id="{AE44C0B2-3B67-998D-DC3B-A5CA815DA738}"/>
              </a:ext>
            </a:extLst>
          </p:cNvPr>
          <p:cNvCxnSpPr>
            <a:cxnSpLocks/>
          </p:cNvCxnSpPr>
          <p:nvPr/>
        </p:nvCxnSpPr>
        <p:spPr>
          <a:xfrm>
            <a:off x="5410200" y="5657165"/>
            <a:ext cx="1752600" cy="0"/>
          </a:xfrm>
          <a:prstGeom prst="straightConnector1">
            <a:avLst/>
          </a:prstGeom>
          <a:noFill/>
          <a:ln w="12700" cap="flat" cmpd="sng">
            <a:solidFill>
              <a:schemeClr val="tx1"/>
            </a:solidFill>
            <a:prstDash val="solid"/>
            <a:round/>
            <a:headEnd type="none" w="med" len="med"/>
            <a:tailEnd type="triangle" w="med" len="med"/>
          </a:ln>
        </p:spPr>
      </p:cxnSp>
      <p:sp>
        <p:nvSpPr>
          <p:cNvPr id="26" name="Slide Number Placeholder 12">
            <a:extLst>
              <a:ext uri="{FF2B5EF4-FFF2-40B4-BE49-F238E27FC236}">
                <a16:creationId xmlns:a16="http://schemas.microsoft.com/office/drawing/2014/main" id="{A4A735A9-2843-8269-6CA6-17995BA1FE9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12</a:t>
            </a:r>
          </a:p>
        </p:txBody>
      </p:sp>
      <p:sp>
        <p:nvSpPr>
          <p:cNvPr id="27" name="TextBox 26">
            <a:extLst>
              <a:ext uri="{FF2B5EF4-FFF2-40B4-BE49-F238E27FC236}">
                <a16:creationId xmlns:a16="http://schemas.microsoft.com/office/drawing/2014/main" id="{FB453932-6AAB-46C2-8F96-4DE9E4B905F1}"/>
              </a:ext>
            </a:extLst>
          </p:cNvPr>
          <p:cNvSpPr txBox="1"/>
          <p:nvPr/>
        </p:nvSpPr>
        <p:spPr>
          <a:xfrm>
            <a:off x="533400" y="5334000"/>
            <a:ext cx="451157" cy="646331"/>
          </a:xfrm>
          <a:prstGeom prst="rect">
            <a:avLst/>
          </a:prstGeom>
          <a:noFill/>
        </p:spPr>
        <p:txBody>
          <a:bodyPr wrap="square" rtlCol="0">
            <a:spAutoFit/>
          </a:bodyPr>
          <a:lstStyle/>
          <a:p>
            <a:r>
              <a:rPr lang="en-US" sz="3600" b="1" dirty="0">
                <a:solidFill>
                  <a:srgbClr val="C00000"/>
                </a:solidFill>
                <a:latin typeface="Avenir" panose="02000503020000020003" pitchFamily="2" charset="0"/>
              </a:rPr>
              <a:t>*</a:t>
            </a:r>
            <a:endParaRPr lang="en-US" sz="3600" dirty="0"/>
          </a:p>
        </p:txBody>
      </p:sp>
      <p:sp>
        <p:nvSpPr>
          <p:cNvPr id="9" name="TextBox 8">
            <a:extLst>
              <a:ext uri="{FF2B5EF4-FFF2-40B4-BE49-F238E27FC236}">
                <a16:creationId xmlns:a16="http://schemas.microsoft.com/office/drawing/2014/main" id="{F51443C1-C494-A101-0AF5-6B6101E8E51C}"/>
              </a:ext>
            </a:extLst>
          </p:cNvPr>
          <p:cNvSpPr txBox="1"/>
          <p:nvPr/>
        </p:nvSpPr>
        <p:spPr>
          <a:xfrm>
            <a:off x="834477" y="954245"/>
            <a:ext cx="9301480" cy="338554"/>
          </a:xfrm>
          <a:prstGeom prst="rect">
            <a:avLst/>
          </a:prstGeom>
          <a:noFill/>
        </p:spPr>
        <p:txBody>
          <a:bodyPr wrap="square" rtlCol="0">
            <a:spAutoFit/>
          </a:bodyPr>
          <a:lstStyle/>
          <a:p>
            <a:r>
              <a:rPr lang="en-US" sz="1600" b="1" dirty="0">
                <a:effectLst/>
                <a:latin typeface="Avenir Heavy" panose="02000503020000020003" pitchFamily="2" charset="0"/>
              </a:rPr>
              <a:t>Consent-based participation is a key part of any program’s workflow. </a:t>
            </a:r>
          </a:p>
        </p:txBody>
      </p:sp>
      <p:sp>
        <p:nvSpPr>
          <p:cNvPr id="15" name="Google Shape;134;p15">
            <a:extLst>
              <a:ext uri="{FF2B5EF4-FFF2-40B4-BE49-F238E27FC236}">
                <a16:creationId xmlns:a16="http://schemas.microsoft.com/office/drawing/2014/main" id="{2CF27769-2D96-5F51-4155-7617F73D51BE}"/>
              </a:ext>
            </a:extLst>
          </p:cNvPr>
          <p:cNvSpPr/>
          <p:nvPr/>
        </p:nvSpPr>
        <p:spPr>
          <a:xfrm>
            <a:off x="7909534" y="1255525"/>
            <a:ext cx="2682265" cy="4041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dirty="0">
                <a:latin typeface="Avenir Medium" panose="02000503020000020003" pitchFamily="2" charset="0"/>
              </a:rPr>
              <a:t>OPT - OUT</a:t>
            </a:r>
            <a:endParaRPr sz="1200" b="1" dirty="0">
              <a:latin typeface="Avenir Medium" panose="02000503020000020003" pitchFamily="2" charset="0"/>
            </a:endParaRPr>
          </a:p>
        </p:txBody>
      </p:sp>
    </p:spTree>
    <p:extLst>
      <p:ext uri="{BB962C8B-B14F-4D97-AF65-F5344CB8AC3E}">
        <p14:creationId xmlns:p14="http://schemas.microsoft.com/office/powerpoint/2010/main" val="16067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61;p13">
            <a:extLst>
              <a:ext uri="{FF2B5EF4-FFF2-40B4-BE49-F238E27FC236}">
                <a16:creationId xmlns:a16="http://schemas.microsoft.com/office/drawing/2014/main" id="{C11F3AED-5B43-D671-A2E0-9341EC22C6F6}"/>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EXAMPLE CONVERSATION</a:t>
            </a:r>
          </a:p>
        </p:txBody>
      </p:sp>
      <p:cxnSp>
        <p:nvCxnSpPr>
          <p:cNvPr id="51" name="Google Shape;140;p15">
            <a:extLst>
              <a:ext uri="{FF2B5EF4-FFF2-40B4-BE49-F238E27FC236}">
                <a16:creationId xmlns:a16="http://schemas.microsoft.com/office/drawing/2014/main" id="{BDECFA1A-AC09-3822-E36F-23ACCE46C34F}"/>
              </a:ext>
            </a:extLst>
          </p:cNvPr>
          <p:cNvCxnSpPr>
            <a:cxnSpLocks/>
            <a:endCxn id="48" idx="0"/>
          </p:cNvCxnSpPr>
          <p:nvPr/>
        </p:nvCxnSpPr>
        <p:spPr>
          <a:xfrm rot="5400000">
            <a:off x="4679914" y="3925331"/>
            <a:ext cx="243538" cy="100"/>
          </a:xfrm>
          <a:prstGeom prst="bentConnector3">
            <a:avLst>
              <a:gd name="adj1" fmla="val 50000"/>
            </a:avLst>
          </a:prstGeom>
          <a:noFill/>
          <a:ln w="12700" cap="flat" cmpd="sng">
            <a:solidFill>
              <a:schemeClr val="dk2"/>
            </a:solidFill>
            <a:prstDash val="solid"/>
            <a:round/>
            <a:headEnd type="none" w="med" len="med"/>
            <a:tailEnd type="none" w="med" len="med"/>
          </a:ln>
        </p:spPr>
      </p:cxnSp>
      <p:cxnSp>
        <p:nvCxnSpPr>
          <p:cNvPr id="50" name="Google Shape;139;p15">
            <a:extLst>
              <a:ext uri="{FF2B5EF4-FFF2-40B4-BE49-F238E27FC236}">
                <a16:creationId xmlns:a16="http://schemas.microsoft.com/office/drawing/2014/main" id="{4FBE992C-6919-2185-62AB-25C0C48A898C}"/>
              </a:ext>
            </a:extLst>
          </p:cNvPr>
          <p:cNvCxnSpPr>
            <a:cxnSpLocks/>
          </p:cNvCxnSpPr>
          <p:nvPr/>
        </p:nvCxnSpPr>
        <p:spPr>
          <a:xfrm rot="5400000">
            <a:off x="3414733" y="3723300"/>
            <a:ext cx="457200" cy="19050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54" name="Google Shape;143;p15">
            <a:extLst>
              <a:ext uri="{FF2B5EF4-FFF2-40B4-BE49-F238E27FC236}">
                <a16:creationId xmlns:a16="http://schemas.microsoft.com/office/drawing/2014/main" id="{00CCA0CB-227F-6048-1ED8-DC06412078F6}"/>
              </a:ext>
            </a:extLst>
          </p:cNvPr>
          <p:cNvCxnSpPr>
            <a:cxnSpLocks/>
            <a:stCxn id="48" idx="3"/>
          </p:cNvCxnSpPr>
          <p:nvPr/>
        </p:nvCxnSpPr>
        <p:spPr>
          <a:xfrm flipV="1">
            <a:off x="5140783" y="2272425"/>
            <a:ext cx="506950" cy="1958625"/>
          </a:xfrm>
          <a:prstGeom prst="bentConnector3">
            <a:avLst>
              <a:gd name="adj1" fmla="val 50000"/>
            </a:avLst>
          </a:prstGeom>
          <a:noFill/>
          <a:ln w="12700" cap="flat" cmpd="sng">
            <a:solidFill>
              <a:schemeClr val="tx1"/>
            </a:solidFill>
            <a:prstDash val="solid"/>
            <a:round/>
            <a:headEnd type="none" w="med" len="med"/>
            <a:tailEnd type="triangle" w="med" len="med"/>
          </a:ln>
        </p:spPr>
      </p:cxnSp>
      <p:sp>
        <p:nvSpPr>
          <p:cNvPr id="45" name="Google Shape;134;p15">
            <a:extLst>
              <a:ext uri="{FF2B5EF4-FFF2-40B4-BE49-F238E27FC236}">
                <a16:creationId xmlns:a16="http://schemas.microsoft.com/office/drawing/2014/main" id="{910225AC-CDD6-196D-647D-CDA3638E3830}"/>
              </a:ext>
            </a:extLst>
          </p:cNvPr>
          <p:cNvSpPr/>
          <p:nvPr/>
        </p:nvSpPr>
        <p:spPr>
          <a:xfrm>
            <a:off x="3177832" y="1232100"/>
            <a:ext cx="1938600" cy="4041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dirty="0">
                <a:latin typeface="Avenir Medium" panose="02000503020000020003" pitchFamily="2" charset="0"/>
              </a:rPr>
              <a:t>Start: day 30</a:t>
            </a:r>
            <a:br>
              <a:rPr lang="en-US" sz="1000" dirty="0">
                <a:latin typeface="Avenir Medium" panose="02000503020000020003" pitchFamily="2" charset="0"/>
              </a:rPr>
            </a:br>
            <a:r>
              <a:rPr lang="en-US" sz="1000" dirty="0">
                <a:latin typeface="Avenir Medium" panose="02000503020000020003" pitchFamily="2" charset="0"/>
              </a:rPr>
              <a:t>9:00 AM</a:t>
            </a:r>
            <a:endParaRPr sz="1000" dirty="0">
              <a:latin typeface="Avenir Medium" panose="02000503020000020003" pitchFamily="2" charset="0"/>
            </a:endParaRPr>
          </a:p>
        </p:txBody>
      </p:sp>
      <p:sp>
        <p:nvSpPr>
          <p:cNvPr id="46" name="Google Shape;135;p15">
            <a:extLst>
              <a:ext uri="{FF2B5EF4-FFF2-40B4-BE49-F238E27FC236}">
                <a16:creationId xmlns:a16="http://schemas.microsoft.com/office/drawing/2014/main" id="{916883A3-D555-7D6C-A499-BA424AE4D24D}"/>
              </a:ext>
            </a:extLst>
          </p:cNvPr>
          <p:cNvSpPr/>
          <p:nvPr/>
        </p:nvSpPr>
        <p:spPr>
          <a:xfrm>
            <a:off x="3183133" y="1801950"/>
            <a:ext cx="1938600" cy="2016600"/>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 sz="1000" dirty="0">
              <a:latin typeface="Avenir Medium"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Great - Your co-pay will be </a:t>
            </a:r>
            <a:r>
              <a:rPr lang="en" sz="1000" dirty="0">
                <a:latin typeface="Avenir Medium" panose="02000503020000020003" pitchFamily="2" charset="0"/>
              </a:rPr>
              <a:t>$</a:t>
            </a:r>
            <a:r>
              <a:rPr lang="en" sz="1000" b="1" dirty="0">
                <a:latin typeface="Avenir Medium" panose="02000503020000020003" pitchFamily="2" charset="0"/>
              </a:rPr>
              <a:t>{CO-PAY} </a:t>
            </a:r>
            <a:r>
              <a:rPr lang="en" sz="1000" dirty="0">
                <a:latin typeface="Avenir Book" panose="02000503020000020003" pitchFamily="2" charset="0"/>
              </a:rPr>
              <a:t>and you will receive your bill in the mail.</a:t>
            </a:r>
            <a:endParaRPr sz="1000" dirty="0">
              <a:latin typeface="Avenir Book" panose="02000503020000020003" pitchFamily="2" charset="0"/>
            </a:endParaRPr>
          </a:p>
          <a:p>
            <a:pPr marL="0" lvl="0" indent="0" algn="l" rtl="0">
              <a:spcBef>
                <a:spcPts val="0"/>
              </a:spcBef>
              <a:spcAft>
                <a:spcPts val="0"/>
              </a:spcAft>
              <a:buNone/>
            </a:pPr>
            <a:endParaRPr sz="1000" dirty="0">
              <a:latin typeface="Avenir Book"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To complete your refill please reply GO. To discuss your co-pay with one of our pharmacy technicians before moving forward reply ASSIST or call </a:t>
            </a:r>
            <a:r>
              <a:rPr lang="en" sz="1000" dirty="0">
                <a:latin typeface="Avenir Medium" panose="02000503020000020003" pitchFamily="2" charset="0"/>
              </a:rPr>
              <a:t>us </a:t>
            </a:r>
            <a:r>
              <a:rPr lang="en" sz="1000" dirty="0">
                <a:latin typeface="Avenir Book" panose="02000503020000020003" pitchFamily="2" charset="0"/>
              </a:rPr>
              <a:t>at </a:t>
            </a:r>
            <a:r>
              <a:rPr lang="en" sz="1000" b="1" dirty="0">
                <a:latin typeface="Avenir Medium" panose="02000503020000020003" pitchFamily="2" charset="0"/>
              </a:rPr>
              <a:t>{PHONE_NUMBER}</a:t>
            </a:r>
            <a:r>
              <a:rPr lang="en" sz="1000" dirty="0">
                <a:latin typeface="Avenir Medium" panose="02000503020000020003" pitchFamily="2" charset="0"/>
              </a:rPr>
              <a:t>.</a:t>
            </a:r>
            <a:br>
              <a:rPr lang="en" sz="1000" dirty="0">
                <a:latin typeface="Avenir Medium" panose="02000503020000020003" pitchFamily="2" charset="0"/>
              </a:rPr>
            </a:br>
            <a:endParaRPr sz="1000" dirty="0">
              <a:latin typeface="Avenir Medium"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GO </a:t>
            </a:r>
            <a:endParaRPr sz="1000" dirty="0">
              <a:latin typeface="Avenir Book"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ASSIST</a:t>
            </a:r>
          </a:p>
          <a:p>
            <a:pPr marL="0" lvl="0" indent="0" algn="l" rtl="0">
              <a:spcBef>
                <a:spcPts val="0"/>
              </a:spcBef>
              <a:spcAft>
                <a:spcPts val="0"/>
              </a:spcAft>
              <a:buNone/>
            </a:pPr>
            <a:endParaRPr sz="1000" dirty="0">
              <a:latin typeface="Avenir Medium" panose="02000503020000020003" pitchFamily="2" charset="0"/>
            </a:endParaRPr>
          </a:p>
        </p:txBody>
      </p:sp>
      <p:sp>
        <p:nvSpPr>
          <p:cNvPr id="48" name="Google Shape;137;p15">
            <a:extLst>
              <a:ext uri="{FF2B5EF4-FFF2-40B4-BE49-F238E27FC236}">
                <a16:creationId xmlns:a16="http://schemas.microsoft.com/office/drawing/2014/main" id="{A1087981-7B5F-92D7-B3D0-548A249375EC}"/>
              </a:ext>
            </a:extLst>
          </p:cNvPr>
          <p:cNvSpPr/>
          <p:nvPr/>
        </p:nvSpPr>
        <p:spPr>
          <a:xfrm>
            <a:off x="4462483" y="4047150"/>
            <a:ext cx="6783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Avenir Medium" panose="02000503020000020003" pitchFamily="2" charset="0"/>
              </a:rPr>
              <a:t>GO</a:t>
            </a:r>
            <a:endParaRPr sz="1000" dirty="0">
              <a:latin typeface="Avenir Medium" panose="02000503020000020003" pitchFamily="2" charset="0"/>
            </a:endParaRPr>
          </a:p>
        </p:txBody>
      </p:sp>
      <p:sp>
        <p:nvSpPr>
          <p:cNvPr id="49" name="Google Shape;138;p15">
            <a:extLst>
              <a:ext uri="{FF2B5EF4-FFF2-40B4-BE49-F238E27FC236}">
                <a16:creationId xmlns:a16="http://schemas.microsoft.com/office/drawing/2014/main" id="{C4496C17-C432-2B1B-A512-0D72DBAAB13C}"/>
              </a:ext>
            </a:extLst>
          </p:cNvPr>
          <p:cNvSpPr/>
          <p:nvPr/>
        </p:nvSpPr>
        <p:spPr>
          <a:xfrm>
            <a:off x="3167083" y="4047150"/>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Avenir Medium" panose="02000503020000020003" pitchFamily="2" charset="0"/>
              </a:rPr>
              <a:t>ASSIST</a:t>
            </a:r>
            <a:endParaRPr sz="1000" dirty="0">
              <a:latin typeface="Avenir Medium" panose="02000503020000020003" pitchFamily="2" charset="0"/>
            </a:endParaRPr>
          </a:p>
        </p:txBody>
      </p:sp>
      <p:cxnSp>
        <p:nvCxnSpPr>
          <p:cNvPr id="52" name="Google Shape;141;p15">
            <a:extLst>
              <a:ext uri="{FF2B5EF4-FFF2-40B4-BE49-F238E27FC236}">
                <a16:creationId xmlns:a16="http://schemas.microsoft.com/office/drawing/2014/main" id="{D2608FA5-CACA-6F8A-EDF5-88D71D0164F7}"/>
              </a:ext>
            </a:extLst>
          </p:cNvPr>
          <p:cNvCxnSpPr>
            <a:cxnSpLocks/>
          </p:cNvCxnSpPr>
          <p:nvPr/>
        </p:nvCxnSpPr>
        <p:spPr>
          <a:xfrm>
            <a:off x="3548083" y="4428150"/>
            <a:ext cx="0" cy="287501"/>
          </a:xfrm>
          <a:prstGeom prst="straightConnector1">
            <a:avLst/>
          </a:prstGeom>
          <a:noFill/>
          <a:ln w="9525" cap="flat" cmpd="sng">
            <a:solidFill>
              <a:schemeClr val="dk2"/>
            </a:solidFill>
            <a:prstDash val="solid"/>
            <a:round/>
            <a:headEnd type="none" w="med" len="med"/>
            <a:tailEnd type="triangle" w="med" len="med"/>
          </a:ln>
        </p:spPr>
      </p:cxnSp>
      <p:sp>
        <p:nvSpPr>
          <p:cNvPr id="55" name="Google Shape;144;p15">
            <a:extLst>
              <a:ext uri="{FF2B5EF4-FFF2-40B4-BE49-F238E27FC236}">
                <a16:creationId xmlns:a16="http://schemas.microsoft.com/office/drawing/2014/main" id="{45970A08-E070-F1F3-45D9-7CD412356A05}"/>
              </a:ext>
            </a:extLst>
          </p:cNvPr>
          <p:cNvSpPr/>
          <p:nvPr/>
        </p:nvSpPr>
        <p:spPr>
          <a:xfrm>
            <a:off x="3177832" y="4717389"/>
            <a:ext cx="1938600" cy="697800"/>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Avenir Book" panose="02000503020000020003" pitchFamily="2" charset="0"/>
              </a:rPr>
              <a:t>Ok, a pharmacy technician will be reaching out to you within 1 business day. You can also call us at </a:t>
            </a:r>
            <a:r>
              <a:rPr lang="en" sz="1000" b="1" dirty="0">
                <a:solidFill>
                  <a:schemeClr val="dk1"/>
                </a:solidFill>
                <a:latin typeface="Avenir Medium" panose="02000503020000020003" pitchFamily="2" charset="0"/>
              </a:rPr>
              <a:t>{</a:t>
            </a:r>
            <a:r>
              <a:rPr lang="en" sz="1000" b="1" dirty="0">
                <a:latin typeface="Avenir Medium" panose="02000503020000020003" pitchFamily="2" charset="0"/>
              </a:rPr>
              <a:t>PHONE_NUMBER}</a:t>
            </a:r>
            <a:r>
              <a:rPr lang="en" sz="1000" dirty="0">
                <a:latin typeface="Avenir Medium" panose="02000503020000020003" pitchFamily="2" charset="0"/>
              </a:rPr>
              <a:t>.</a:t>
            </a:r>
            <a:endParaRPr sz="1000" dirty="0">
              <a:solidFill>
                <a:schemeClr val="dk1"/>
              </a:solidFill>
              <a:latin typeface="Avenir Medium" panose="02000503020000020003" pitchFamily="2" charset="0"/>
            </a:endParaRPr>
          </a:p>
        </p:txBody>
      </p:sp>
      <p:sp>
        <p:nvSpPr>
          <p:cNvPr id="67" name="Google Shape;134;p15">
            <a:extLst>
              <a:ext uri="{FF2B5EF4-FFF2-40B4-BE49-F238E27FC236}">
                <a16:creationId xmlns:a16="http://schemas.microsoft.com/office/drawing/2014/main" id="{B72A4CAD-9F35-33FD-5C8F-78F3858297AF}"/>
              </a:ext>
            </a:extLst>
          </p:cNvPr>
          <p:cNvSpPr/>
          <p:nvPr/>
        </p:nvSpPr>
        <p:spPr>
          <a:xfrm>
            <a:off x="3167083" y="5593275"/>
            <a:ext cx="1938600" cy="52485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dirty="0">
                <a:latin typeface="Avenir Medium" panose="02000503020000020003" pitchFamily="2" charset="0"/>
              </a:rPr>
              <a:t>End: 3 days later</a:t>
            </a:r>
            <a:endParaRPr sz="1000" dirty="0">
              <a:latin typeface="Avenir Medium" panose="02000503020000020003" pitchFamily="2" charset="0"/>
            </a:endParaRPr>
          </a:p>
        </p:txBody>
      </p:sp>
      <p:sp>
        <p:nvSpPr>
          <p:cNvPr id="3" name="5-Point Star 2">
            <a:extLst>
              <a:ext uri="{FF2B5EF4-FFF2-40B4-BE49-F238E27FC236}">
                <a16:creationId xmlns:a16="http://schemas.microsoft.com/office/drawing/2014/main" id="{2229FBF6-39FD-A465-961A-271E3D509907}"/>
              </a:ext>
            </a:extLst>
          </p:cNvPr>
          <p:cNvSpPr/>
          <p:nvPr/>
        </p:nvSpPr>
        <p:spPr>
          <a:xfrm>
            <a:off x="3686481" y="3864705"/>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venir Heavy" panose="02000503020000020003" pitchFamily="2" charset="0"/>
              </a:rPr>
              <a:t>1</a:t>
            </a:r>
          </a:p>
        </p:txBody>
      </p:sp>
      <p:sp>
        <p:nvSpPr>
          <p:cNvPr id="7" name="TextBox 6">
            <a:extLst>
              <a:ext uri="{FF2B5EF4-FFF2-40B4-BE49-F238E27FC236}">
                <a16:creationId xmlns:a16="http://schemas.microsoft.com/office/drawing/2014/main" id="{6E5BD42D-5D86-7983-F14F-5416B882F4EF}"/>
              </a:ext>
            </a:extLst>
          </p:cNvPr>
          <p:cNvSpPr txBox="1"/>
          <p:nvPr/>
        </p:nvSpPr>
        <p:spPr>
          <a:xfrm>
            <a:off x="7395099" y="4408690"/>
            <a:ext cx="1659580" cy="1384995"/>
          </a:xfrm>
          <a:prstGeom prst="rect">
            <a:avLst/>
          </a:prstGeom>
          <a:noFill/>
        </p:spPr>
        <p:txBody>
          <a:bodyPr wrap="square" rtlCol="0">
            <a:spAutoFit/>
          </a:bodyPr>
          <a:lstStyle/>
          <a:p>
            <a:r>
              <a:rPr lang="en-US" sz="1400" dirty="0">
                <a:latin typeface="Avenir Book" panose="02000503020000020003" pitchFamily="2" charset="0"/>
              </a:rPr>
              <a:t>2. Completion: PARTICIPANT_ID completed the Payment Confirmation  conversation. </a:t>
            </a:r>
          </a:p>
        </p:txBody>
      </p:sp>
      <p:sp>
        <p:nvSpPr>
          <p:cNvPr id="8" name="TextBox 7">
            <a:extLst>
              <a:ext uri="{FF2B5EF4-FFF2-40B4-BE49-F238E27FC236}">
                <a16:creationId xmlns:a16="http://schemas.microsoft.com/office/drawing/2014/main" id="{E61875F1-05C9-6987-AE61-F55C8CFE83E9}"/>
              </a:ext>
            </a:extLst>
          </p:cNvPr>
          <p:cNvSpPr txBox="1"/>
          <p:nvPr/>
        </p:nvSpPr>
        <p:spPr>
          <a:xfrm>
            <a:off x="5687771" y="4370826"/>
            <a:ext cx="1659580" cy="1600438"/>
          </a:xfrm>
          <a:prstGeom prst="rect">
            <a:avLst/>
          </a:prstGeom>
          <a:noFill/>
        </p:spPr>
        <p:txBody>
          <a:bodyPr wrap="square" rtlCol="0">
            <a:spAutoFit/>
          </a:bodyPr>
          <a:lstStyle/>
          <a:p>
            <a:r>
              <a:rPr lang="en-US" sz="1400" dirty="0">
                <a:latin typeface="Avenir Book" panose="02000503020000020003" pitchFamily="2" charset="0"/>
              </a:rPr>
              <a:t>1. Assistance: PARTICIPANT_ID reported that they have a co-pay issue. Please follow up with them directly. </a:t>
            </a:r>
          </a:p>
        </p:txBody>
      </p:sp>
      <p:sp>
        <p:nvSpPr>
          <p:cNvPr id="17" name="TextBox 16">
            <a:extLst>
              <a:ext uri="{FF2B5EF4-FFF2-40B4-BE49-F238E27FC236}">
                <a16:creationId xmlns:a16="http://schemas.microsoft.com/office/drawing/2014/main" id="{6AA3B2C4-6DB7-19B6-2FF6-E68A35578277}"/>
              </a:ext>
            </a:extLst>
          </p:cNvPr>
          <p:cNvSpPr txBox="1"/>
          <p:nvPr/>
        </p:nvSpPr>
        <p:spPr>
          <a:xfrm>
            <a:off x="5700909" y="3952991"/>
            <a:ext cx="3310550" cy="338554"/>
          </a:xfrm>
          <a:prstGeom prst="rect">
            <a:avLst/>
          </a:prstGeom>
          <a:noFill/>
        </p:spPr>
        <p:txBody>
          <a:bodyPr wrap="square" rtlCol="0">
            <a:spAutoFit/>
          </a:bodyPr>
          <a:lstStyle/>
          <a:p>
            <a:r>
              <a:rPr lang="en-US" sz="1600" dirty="0">
                <a:latin typeface="Avenir Heavy" panose="02000503020000020003" pitchFamily="2" charset="0"/>
              </a:rPr>
              <a:t>Alerts sent to pool or staff email</a:t>
            </a:r>
          </a:p>
        </p:txBody>
      </p:sp>
      <p:sp>
        <p:nvSpPr>
          <p:cNvPr id="20" name="Rectangle 19">
            <a:extLst>
              <a:ext uri="{FF2B5EF4-FFF2-40B4-BE49-F238E27FC236}">
                <a16:creationId xmlns:a16="http://schemas.microsoft.com/office/drawing/2014/main" id="{9C837014-83CF-224E-3D3E-5008C4A2D460}"/>
              </a:ext>
            </a:extLst>
          </p:cNvPr>
          <p:cNvSpPr/>
          <p:nvPr/>
        </p:nvSpPr>
        <p:spPr>
          <a:xfrm>
            <a:off x="5645280" y="3833887"/>
            <a:ext cx="3409399" cy="2137377"/>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oogle Shape;142;p15">
            <a:extLst>
              <a:ext uri="{FF2B5EF4-FFF2-40B4-BE49-F238E27FC236}">
                <a16:creationId xmlns:a16="http://schemas.microsoft.com/office/drawing/2014/main" id="{CCBDD5A4-9736-38E7-8426-F6EE60716F71}"/>
              </a:ext>
            </a:extLst>
          </p:cNvPr>
          <p:cNvSpPr/>
          <p:nvPr/>
        </p:nvSpPr>
        <p:spPr>
          <a:xfrm>
            <a:off x="5529283" y="1456350"/>
            <a:ext cx="1938600" cy="1839131"/>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dirty="0">
                <a:latin typeface="Avenir Book" panose="02000503020000020003" pitchFamily="2" charset="0"/>
              </a:rPr>
              <a:t>Thank you for completing your monthly check-in.</a:t>
            </a:r>
            <a:endParaRPr sz="1000" dirty="0">
              <a:latin typeface="Avenir Book" panose="02000503020000020003" pitchFamily="2" charset="0"/>
            </a:endParaRPr>
          </a:p>
          <a:p>
            <a:pPr marL="0" lvl="0" indent="0" algn="l" rtl="0">
              <a:spcBef>
                <a:spcPts val="0"/>
              </a:spcBef>
              <a:spcAft>
                <a:spcPts val="0"/>
              </a:spcAft>
              <a:buNone/>
            </a:pPr>
            <a:endParaRPr sz="1000" dirty="0">
              <a:latin typeface="Avenir Book"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Your</a:t>
            </a:r>
            <a:r>
              <a:rPr lang="en" sz="1000" dirty="0">
                <a:latin typeface="Avenir Medium" panose="02000503020000020003" pitchFamily="2" charset="0"/>
              </a:rPr>
              <a:t> </a:t>
            </a:r>
            <a:r>
              <a:rPr lang="en" sz="1000" b="1" dirty="0">
                <a:latin typeface="Avenir Medium" panose="02000503020000020003" pitchFamily="2" charset="0"/>
              </a:rPr>
              <a:t>{MEDICATION_NAME} </a:t>
            </a:r>
            <a:r>
              <a:rPr lang="en" sz="1000" dirty="0">
                <a:latin typeface="Avenir Book" panose="02000503020000020003" pitchFamily="2" charset="0"/>
              </a:rPr>
              <a:t>prescription will arrive on </a:t>
            </a:r>
            <a:r>
              <a:rPr lang="en" sz="1000" b="1" dirty="0">
                <a:latin typeface="Avenir Medium" panose="02000503020000020003" pitchFamily="2" charset="0"/>
              </a:rPr>
              <a:t>{</a:t>
            </a:r>
            <a:r>
              <a:rPr lang="en-US" sz="1000" b="1" dirty="0">
                <a:latin typeface="Avenir Medium" panose="02000503020000020003" pitchFamily="2" charset="0"/>
              </a:rPr>
              <a:t>DELIVERY_DATE}</a:t>
            </a:r>
            <a:endParaRPr sz="1000" b="1" dirty="0">
              <a:latin typeface="Avenir Medium" panose="02000503020000020003" pitchFamily="2" charset="0"/>
            </a:endParaRPr>
          </a:p>
          <a:p>
            <a:pPr marL="0" lvl="0" indent="0" algn="l" rtl="0">
              <a:spcBef>
                <a:spcPts val="0"/>
              </a:spcBef>
              <a:spcAft>
                <a:spcPts val="0"/>
              </a:spcAft>
              <a:buNone/>
            </a:pPr>
            <a:endParaRPr sz="1000" dirty="0">
              <a:latin typeface="Avenir Medium"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If you have any questions or concerns about your </a:t>
            </a:r>
            <a:r>
              <a:rPr lang="en-US" sz="1000" dirty="0">
                <a:latin typeface="Avenir Book" panose="02000503020000020003" pitchFamily="2" charset="0"/>
              </a:rPr>
              <a:t>medication,</a:t>
            </a:r>
            <a:r>
              <a:rPr lang="en" sz="1000" dirty="0">
                <a:latin typeface="Avenir Book" panose="02000503020000020003" pitchFamily="2" charset="0"/>
              </a:rPr>
              <a:t> please call </a:t>
            </a:r>
            <a:r>
              <a:rPr lang="en" sz="1000" b="1" dirty="0">
                <a:latin typeface="Avenir Medium" panose="02000503020000020003" pitchFamily="2" charset="0"/>
              </a:rPr>
              <a:t>{PHONE_NUMBER}.</a:t>
            </a:r>
            <a:endParaRPr sz="1000" b="1" dirty="0">
              <a:latin typeface="Avenir Medium" panose="02000503020000020003" pitchFamily="2" charset="0"/>
            </a:endParaRPr>
          </a:p>
        </p:txBody>
      </p:sp>
      <p:sp>
        <p:nvSpPr>
          <p:cNvPr id="5" name="5-Point Star 4">
            <a:extLst>
              <a:ext uri="{FF2B5EF4-FFF2-40B4-BE49-F238E27FC236}">
                <a16:creationId xmlns:a16="http://schemas.microsoft.com/office/drawing/2014/main" id="{B843E7BA-44C9-EBC4-02AC-09E1D254DBD5}"/>
              </a:ext>
            </a:extLst>
          </p:cNvPr>
          <p:cNvSpPr/>
          <p:nvPr/>
        </p:nvSpPr>
        <p:spPr>
          <a:xfrm>
            <a:off x="7307312" y="1184596"/>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venir Heavy" panose="02000503020000020003" pitchFamily="2" charset="0"/>
              </a:rPr>
              <a:t>2</a:t>
            </a:r>
          </a:p>
        </p:txBody>
      </p:sp>
      <p:sp>
        <p:nvSpPr>
          <p:cNvPr id="19" name="5-Point Star 18">
            <a:extLst>
              <a:ext uri="{FF2B5EF4-FFF2-40B4-BE49-F238E27FC236}">
                <a16:creationId xmlns:a16="http://schemas.microsoft.com/office/drawing/2014/main" id="{8C2F5EA3-5888-445E-BF98-A77AEF050B56}"/>
              </a:ext>
            </a:extLst>
          </p:cNvPr>
          <p:cNvSpPr/>
          <p:nvPr/>
        </p:nvSpPr>
        <p:spPr>
          <a:xfrm>
            <a:off x="8821353" y="3429000"/>
            <a:ext cx="577910" cy="577910"/>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 name="Slide Number Placeholder 12">
            <a:extLst>
              <a:ext uri="{FF2B5EF4-FFF2-40B4-BE49-F238E27FC236}">
                <a16:creationId xmlns:a16="http://schemas.microsoft.com/office/drawing/2014/main" id="{881C1060-C076-5AA5-7AA4-E677891ED96A}"/>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13</a:t>
            </a:r>
          </a:p>
        </p:txBody>
      </p:sp>
    </p:spTree>
    <p:extLst>
      <p:ext uri="{BB962C8B-B14F-4D97-AF65-F5344CB8AC3E}">
        <p14:creationId xmlns:p14="http://schemas.microsoft.com/office/powerpoint/2010/main" val="343044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1;p13">
            <a:extLst>
              <a:ext uri="{FF2B5EF4-FFF2-40B4-BE49-F238E27FC236}">
                <a16:creationId xmlns:a16="http://schemas.microsoft.com/office/drawing/2014/main" id="{FC2FC1E1-20DF-52C1-2733-5D8C0EA372E6}"/>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rgbClr val="FFFFFF"/>
                </a:solidFill>
                <a:latin typeface="Avenir Heavy" panose="02000503020000020003" pitchFamily="2" charset="0"/>
              </a:rPr>
              <a:t> TABLE OF CONTENTS</a:t>
            </a:r>
            <a:endParaRPr lang="en-US" sz="1600" b="1" spc="130" dirty="0">
              <a:solidFill>
                <a:schemeClr val="bg1"/>
              </a:solidFill>
              <a:latin typeface="Avenir Heavy" panose="02000503020000020003" pitchFamily="2" charset="0"/>
            </a:endParaRPr>
          </a:p>
        </p:txBody>
      </p:sp>
      <p:sp>
        <p:nvSpPr>
          <p:cNvPr id="9" name="Content Placeholder 2">
            <a:extLst>
              <a:ext uri="{FF2B5EF4-FFF2-40B4-BE49-F238E27FC236}">
                <a16:creationId xmlns:a16="http://schemas.microsoft.com/office/drawing/2014/main" id="{3D61AF7C-C44A-4D90-A908-16D650577D5C}"/>
              </a:ext>
            </a:extLst>
          </p:cNvPr>
          <p:cNvSpPr txBox="1">
            <a:spLocks/>
          </p:cNvSpPr>
          <p:nvPr/>
        </p:nvSpPr>
        <p:spPr>
          <a:xfrm>
            <a:off x="990600" y="838201"/>
            <a:ext cx="6324600" cy="556260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sz="1600" dirty="0">
                <a:latin typeface="Avenir Heavy" panose="02000503020000020003" pitchFamily="2" charset="0"/>
                <a:hlinkClick r:id="" action="ppaction://hlinkshowjump?jump=nextslide"/>
              </a:rPr>
              <a:t>Outcomes</a:t>
            </a:r>
            <a:r>
              <a:rPr lang="en-US" sz="1600" dirty="0">
                <a:latin typeface="Avenir Heavy" panose="02000503020000020003" pitchFamily="2" charset="0"/>
              </a:rPr>
              <a:t> – </a:t>
            </a:r>
            <a:r>
              <a:rPr lang="en-US" sz="1600" dirty="0">
                <a:latin typeface="Avenir Medium" panose="02000503020000020003" pitchFamily="2" charset="0"/>
              </a:rPr>
              <a:t>pg. 2</a:t>
            </a:r>
          </a:p>
          <a:p>
            <a:pPr marL="0" indent="0">
              <a:lnSpc>
                <a:spcPct val="150000"/>
              </a:lnSpc>
              <a:buNone/>
            </a:pPr>
            <a:r>
              <a:rPr lang="en-US" sz="1600" b="1" dirty="0">
                <a:latin typeface="Avenir Medium" panose="02000503020000020003" pitchFamily="2" charset="0"/>
                <a:hlinkClick r:id="rId2" action="ppaction://hlinksldjump"/>
              </a:rPr>
              <a:t>Enrolling Participants</a:t>
            </a:r>
            <a:r>
              <a:rPr lang="en-US" sz="1600" b="1" dirty="0">
                <a:latin typeface="Avenir Medium" panose="02000503020000020003" pitchFamily="2" charset="0"/>
              </a:rPr>
              <a:t> </a:t>
            </a:r>
            <a:r>
              <a:rPr lang="en-US" sz="1600" dirty="0">
                <a:latin typeface="Avenir Medium" panose="02000503020000020003" pitchFamily="2" charset="0"/>
              </a:rPr>
              <a:t>– pg. 3</a:t>
            </a:r>
          </a:p>
          <a:p>
            <a:pPr marL="0" indent="0">
              <a:lnSpc>
                <a:spcPct val="150000"/>
              </a:lnSpc>
              <a:buNone/>
            </a:pPr>
            <a:r>
              <a:rPr lang="en-US" sz="1600" dirty="0">
                <a:latin typeface="Avenir Heavy" panose="02000503020000020003" pitchFamily="2" charset="0"/>
                <a:hlinkClick r:id="rId3" action="ppaction://hlinksldjump"/>
              </a:rPr>
              <a:t>Introduction to Conversations</a:t>
            </a:r>
            <a:r>
              <a:rPr lang="en-US" sz="1600" dirty="0">
                <a:latin typeface="Avenir Heavy" panose="02000503020000020003" pitchFamily="2" charset="0"/>
              </a:rPr>
              <a:t> </a:t>
            </a:r>
            <a:r>
              <a:rPr lang="en-US" sz="1600" dirty="0">
                <a:latin typeface="Avenir Medium" panose="02000503020000020003" pitchFamily="2" charset="0"/>
              </a:rPr>
              <a:t>– pg. 4</a:t>
            </a:r>
            <a:r>
              <a:rPr lang="en-US" sz="1600" dirty="0">
                <a:latin typeface="Avenir Heavy" panose="02000503020000020003" pitchFamily="2" charset="0"/>
              </a:rPr>
              <a:t> </a:t>
            </a:r>
          </a:p>
          <a:p>
            <a:pPr marL="0" indent="0">
              <a:lnSpc>
                <a:spcPct val="150000"/>
              </a:lnSpc>
              <a:buNone/>
            </a:pPr>
            <a:r>
              <a:rPr lang="en-US" sz="1600" dirty="0">
                <a:latin typeface="Avenir Heavy" panose="02000503020000020003" pitchFamily="2" charset="0"/>
                <a:hlinkClick r:id="rId4" action="ppaction://hlinksldjump"/>
              </a:rPr>
              <a:t>Example Conversation </a:t>
            </a:r>
            <a:r>
              <a:rPr lang="en-US" sz="1600" dirty="0">
                <a:latin typeface="Avenir Medium" panose="02000503020000020003" pitchFamily="2" charset="0"/>
              </a:rPr>
              <a:t>– pg. 5</a:t>
            </a:r>
          </a:p>
          <a:p>
            <a:pPr marL="0" indent="0">
              <a:lnSpc>
                <a:spcPct val="150000"/>
              </a:lnSpc>
              <a:buNone/>
            </a:pPr>
            <a:r>
              <a:rPr lang="en-US" sz="1600" dirty="0">
                <a:latin typeface="Avenir Heavy" panose="02000503020000020003" pitchFamily="2" charset="0"/>
                <a:hlinkClick r:id="rId4" action="ppaction://hlinksldjump"/>
              </a:rPr>
              <a:t>Program Conversation</a:t>
            </a:r>
            <a:r>
              <a:rPr lang="en-US" sz="1600" dirty="0">
                <a:latin typeface="Avenir Heavy" panose="02000503020000020003" pitchFamily="2" charset="0"/>
              </a:rPr>
              <a:t> </a:t>
            </a:r>
            <a:r>
              <a:rPr lang="en-US" sz="1600" dirty="0">
                <a:latin typeface="Avenir Medium" panose="02000503020000020003" pitchFamily="2" charset="0"/>
              </a:rPr>
              <a:t>– pg. 6</a:t>
            </a:r>
          </a:p>
          <a:p>
            <a:pPr marL="0" indent="0">
              <a:lnSpc>
                <a:spcPct val="150000"/>
              </a:lnSpc>
              <a:buFont typeface="Arial" panose="020B0604020202020204" pitchFamily="34" charset="0"/>
              <a:buNone/>
            </a:pPr>
            <a:r>
              <a:rPr lang="en-US" sz="1600" dirty="0">
                <a:latin typeface="Avenir Heavy" panose="02000503020000020003" pitchFamily="2" charset="0"/>
                <a:hlinkClick r:id="rId5" action="ppaction://hlinksldjump"/>
              </a:rPr>
              <a:t>Incidents</a:t>
            </a:r>
            <a:r>
              <a:rPr lang="en-US" sz="1600" dirty="0">
                <a:latin typeface="Avenir Heavy" panose="02000503020000020003" pitchFamily="2" charset="0"/>
              </a:rPr>
              <a:t> </a:t>
            </a:r>
            <a:r>
              <a:rPr lang="en-US" sz="1600" dirty="0">
                <a:latin typeface="Avenir Medium" panose="02000503020000020003" pitchFamily="2" charset="0"/>
              </a:rPr>
              <a:t>– pg. 7</a:t>
            </a:r>
          </a:p>
          <a:p>
            <a:pPr marL="0" indent="0">
              <a:lnSpc>
                <a:spcPct val="150000"/>
              </a:lnSpc>
              <a:buNone/>
            </a:pPr>
            <a:r>
              <a:rPr lang="en-US" sz="1600" dirty="0">
                <a:latin typeface="Avenir Heavy" panose="02000503020000020003" pitchFamily="2" charset="0"/>
                <a:hlinkClick r:id="rId6" action="ppaction://hlinksldjump"/>
              </a:rPr>
              <a:t>Keywords</a:t>
            </a:r>
            <a:r>
              <a:rPr lang="en-US" sz="1600" dirty="0">
                <a:latin typeface="Avenir Heavy" panose="02000503020000020003" pitchFamily="2" charset="0"/>
              </a:rPr>
              <a:t> </a:t>
            </a:r>
            <a:r>
              <a:rPr lang="en-US" sz="1600" dirty="0">
                <a:latin typeface="Avenir Medium" panose="02000503020000020003" pitchFamily="2" charset="0"/>
              </a:rPr>
              <a:t>– pg. 8</a:t>
            </a:r>
            <a:endParaRPr lang="en-US" sz="1600" dirty="0">
              <a:latin typeface="Avenir Heavy" panose="02000503020000020003" pitchFamily="2" charset="0"/>
            </a:endParaRPr>
          </a:p>
          <a:p>
            <a:pPr marL="0" indent="0">
              <a:lnSpc>
                <a:spcPct val="150000"/>
              </a:lnSpc>
              <a:buFont typeface="Arial" panose="020B0604020202020204" pitchFamily="34" charset="0"/>
              <a:buNone/>
            </a:pPr>
            <a:r>
              <a:rPr lang="en-US" sz="1600" dirty="0">
                <a:latin typeface="Avenir Heavy" panose="02000503020000020003" pitchFamily="2" charset="0"/>
                <a:hlinkClick r:id="rId7" action="ppaction://hlinksldjump"/>
              </a:rPr>
              <a:t>Personnel</a:t>
            </a:r>
            <a:r>
              <a:rPr lang="en-US" sz="1600" dirty="0">
                <a:latin typeface="Avenir Heavy" panose="02000503020000020003" pitchFamily="2" charset="0"/>
              </a:rPr>
              <a:t> </a:t>
            </a:r>
            <a:r>
              <a:rPr lang="en-US" sz="1600" dirty="0">
                <a:latin typeface="Avenir Medium" panose="02000503020000020003" pitchFamily="2" charset="0"/>
              </a:rPr>
              <a:t>– pg. 9</a:t>
            </a:r>
          </a:p>
          <a:p>
            <a:pPr marL="0" indent="0">
              <a:lnSpc>
                <a:spcPct val="150000"/>
              </a:lnSpc>
              <a:buNone/>
            </a:pPr>
            <a:r>
              <a:rPr lang="en-US" sz="1600" dirty="0">
                <a:latin typeface="Avenir Heavy" panose="02000503020000020003" pitchFamily="2" charset="0"/>
                <a:hlinkClick r:id="rId8" action="ppaction://hlinksldjump"/>
              </a:rPr>
              <a:t>Variables</a:t>
            </a:r>
            <a:r>
              <a:rPr lang="en-US" sz="1600" dirty="0">
                <a:latin typeface="Avenir Heavy" panose="02000503020000020003" pitchFamily="2" charset="0"/>
              </a:rPr>
              <a:t> </a:t>
            </a:r>
            <a:r>
              <a:rPr lang="en-US" sz="1600" dirty="0">
                <a:latin typeface="Avenir Medium" panose="02000503020000020003" pitchFamily="2" charset="0"/>
              </a:rPr>
              <a:t>– pg. 10</a:t>
            </a:r>
          </a:p>
          <a:p>
            <a:pPr marL="0" indent="0">
              <a:lnSpc>
                <a:spcPct val="150000"/>
              </a:lnSpc>
              <a:buFont typeface="Arial" panose="020B0604020202020204" pitchFamily="34" charset="0"/>
              <a:buNone/>
            </a:pPr>
            <a:endParaRPr lang="en-US" sz="1600" dirty="0">
              <a:latin typeface="Avenir Medium" panose="02000503020000020003" pitchFamily="2" charset="0"/>
            </a:endParaRPr>
          </a:p>
          <a:p>
            <a:pPr marL="0" indent="0">
              <a:lnSpc>
                <a:spcPct val="150000"/>
              </a:lnSpc>
              <a:buFont typeface="Arial" panose="020B0604020202020204" pitchFamily="34" charset="0"/>
              <a:buNone/>
            </a:pPr>
            <a:br>
              <a:rPr lang="en-US" sz="1600" b="1" dirty="0">
                <a:latin typeface="Avenir Medium" panose="02000503020000020003" pitchFamily="2" charset="0"/>
              </a:rPr>
            </a:br>
            <a:r>
              <a:rPr lang="en-US" sz="1600" b="1" dirty="0">
                <a:latin typeface="Avenir Medium" panose="02000503020000020003" pitchFamily="2" charset="0"/>
              </a:rPr>
              <a:t>APPENDIX</a:t>
            </a:r>
          </a:p>
          <a:p>
            <a:pPr marL="0" indent="0">
              <a:lnSpc>
                <a:spcPct val="150000"/>
              </a:lnSpc>
              <a:buFont typeface="Arial" panose="020B0604020202020204" pitchFamily="34" charset="0"/>
              <a:buNone/>
            </a:pPr>
            <a:r>
              <a:rPr lang="en-US" sz="1600" b="1" dirty="0">
                <a:latin typeface="Avenir Heavy" panose="02000503020000020003" pitchFamily="2" charset="0"/>
                <a:hlinkClick r:id="rId9" action="ppaction://hlinksldjump"/>
              </a:rPr>
              <a:t>Best Practices</a:t>
            </a:r>
            <a:r>
              <a:rPr lang="en-US" sz="1600" dirty="0">
                <a:latin typeface="Avenir Medium" panose="02000503020000020003" pitchFamily="2" charset="0"/>
              </a:rPr>
              <a:t> – pg. 11 – 12</a:t>
            </a:r>
          </a:p>
          <a:p>
            <a:pPr marL="0" indent="0">
              <a:lnSpc>
                <a:spcPct val="150000"/>
              </a:lnSpc>
              <a:buNone/>
            </a:pPr>
            <a:r>
              <a:rPr lang="en-US" sz="1600" b="1" dirty="0">
                <a:latin typeface="Avenir Medium" panose="02000503020000020003" pitchFamily="2" charset="0"/>
                <a:hlinkClick r:id="rId10" action="ppaction://hlinksldjump"/>
              </a:rPr>
              <a:t>Example Conversation</a:t>
            </a:r>
            <a:r>
              <a:rPr lang="en-US" sz="1600" b="1" dirty="0">
                <a:latin typeface="Avenir Medium" panose="02000503020000020003" pitchFamily="2" charset="0"/>
              </a:rPr>
              <a:t> </a:t>
            </a:r>
            <a:r>
              <a:rPr lang="en-US" sz="1600" dirty="0">
                <a:latin typeface="Avenir Medium" panose="02000503020000020003" pitchFamily="2" charset="0"/>
              </a:rPr>
              <a:t>–</a:t>
            </a:r>
            <a:r>
              <a:rPr lang="en-US" sz="1600" b="1" dirty="0">
                <a:latin typeface="Avenir Medium" panose="02000503020000020003" pitchFamily="2" charset="0"/>
              </a:rPr>
              <a:t> </a:t>
            </a:r>
            <a:r>
              <a:rPr lang="en-US" sz="1600" dirty="0">
                <a:latin typeface="Avenir Medium" panose="02000503020000020003" pitchFamily="2" charset="0"/>
              </a:rPr>
              <a:t>pg. 13</a:t>
            </a:r>
          </a:p>
        </p:txBody>
      </p:sp>
      <p:sp>
        <p:nvSpPr>
          <p:cNvPr id="13" name="Slide Number Placeholder 12">
            <a:extLst>
              <a:ext uri="{FF2B5EF4-FFF2-40B4-BE49-F238E27FC236}">
                <a16:creationId xmlns:a16="http://schemas.microsoft.com/office/drawing/2014/main" id="{078C07C4-E417-4F3F-F5DE-F0518C3DA5ED}"/>
              </a:ext>
            </a:extLst>
          </p:cNvPr>
          <p:cNvSpPr>
            <a:spLocks noGrp="1"/>
          </p:cNvSpPr>
          <p:nvPr>
            <p:ph type="sldNum" sz="quarter" idx="12"/>
          </p:nvPr>
        </p:nvSpPr>
        <p:spPr>
          <a:xfrm>
            <a:off x="8763000" y="22199"/>
            <a:ext cx="2743200" cy="365125"/>
          </a:xfrm>
        </p:spPr>
        <p:txBody>
          <a:bodyPr/>
          <a:lstStyle/>
          <a:p>
            <a:r>
              <a:rPr lang="en-US" sz="1400" b="1" dirty="0">
                <a:solidFill>
                  <a:schemeClr val="bg1"/>
                </a:solidFill>
                <a:latin typeface="Avenir Heavy" panose="02000503020000020003" pitchFamily="2" charset="0"/>
              </a:rPr>
              <a:t>1</a:t>
            </a:r>
          </a:p>
        </p:txBody>
      </p:sp>
    </p:spTree>
    <p:extLst>
      <p:ext uri="{BB962C8B-B14F-4D97-AF65-F5344CB8AC3E}">
        <p14:creationId xmlns:p14="http://schemas.microsoft.com/office/powerpoint/2010/main" val="366228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1;p13">
            <a:extLst>
              <a:ext uri="{FF2B5EF4-FFF2-40B4-BE49-F238E27FC236}">
                <a16:creationId xmlns:a16="http://schemas.microsoft.com/office/drawing/2014/main" id="{19E0A3C5-17B3-23AE-5308-2744A79C63AB}"/>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OUTCOMES</a:t>
            </a:r>
            <a:endParaRPr lang="en-US" sz="1600" b="1" spc="130" dirty="0">
              <a:solidFill>
                <a:schemeClr val="bg1"/>
              </a:solidFill>
              <a:latin typeface="Avenir Heavy" panose="02000503020000020003" pitchFamily="2" charset="0"/>
            </a:endParaRPr>
          </a:p>
        </p:txBody>
      </p:sp>
      <p:sp>
        <p:nvSpPr>
          <p:cNvPr id="7" name="TextBox 6">
            <a:extLst>
              <a:ext uri="{FF2B5EF4-FFF2-40B4-BE49-F238E27FC236}">
                <a16:creationId xmlns:a16="http://schemas.microsoft.com/office/drawing/2014/main" id="{868D4704-6AFC-2FBF-9DB3-62F505156136}"/>
              </a:ext>
            </a:extLst>
          </p:cNvPr>
          <p:cNvSpPr txBox="1"/>
          <p:nvPr/>
        </p:nvSpPr>
        <p:spPr>
          <a:xfrm>
            <a:off x="1019082" y="685800"/>
            <a:ext cx="10153836" cy="1046440"/>
          </a:xfrm>
          <a:prstGeom prst="rect">
            <a:avLst/>
          </a:prstGeom>
          <a:noFill/>
        </p:spPr>
        <p:txBody>
          <a:bodyPr wrap="square" rtlCol="0">
            <a:spAutoFit/>
          </a:bodyPr>
          <a:lstStyle/>
          <a:p>
            <a:r>
              <a:rPr lang="en-US" sz="1600" dirty="0">
                <a:effectLst/>
                <a:latin typeface="Avenir Heavy" panose="02000503020000020003" pitchFamily="2" charset="0"/>
              </a:rPr>
              <a:t>What are the three top aims or desired outcomes for this program? What do you hope to achieve for your patients and staff?  </a:t>
            </a:r>
          </a:p>
          <a:p>
            <a:endParaRPr lang="en-US" sz="1600" dirty="0">
              <a:latin typeface="Avenir Heavy" panose="02000503020000020003" pitchFamily="2" charset="0"/>
            </a:endParaRPr>
          </a:p>
          <a:p>
            <a:r>
              <a:rPr lang="en-US" sz="1200" dirty="0">
                <a:solidFill>
                  <a:schemeClr val="bg2">
                    <a:lumMod val="50000"/>
                  </a:schemeClr>
                </a:solidFill>
                <a:effectLst/>
                <a:latin typeface="Avenir Medium" panose="02000503020000020003" pitchFamily="2" charset="0"/>
              </a:rPr>
              <a:t>Example in </a:t>
            </a:r>
            <a:r>
              <a:rPr lang="en-US" sz="1200" dirty="0">
                <a:solidFill>
                  <a:schemeClr val="bg2">
                    <a:lumMod val="50000"/>
                  </a:schemeClr>
                </a:solidFill>
                <a:latin typeface="Avenir Medium" panose="02000503020000020003" pitchFamily="2" charset="0"/>
              </a:rPr>
              <a:t>g</a:t>
            </a:r>
            <a:r>
              <a:rPr lang="en-US" sz="1200" dirty="0">
                <a:solidFill>
                  <a:schemeClr val="bg2">
                    <a:lumMod val="50000"/>
                  </a:schemeClr>
                </a:solidFill>
                <a:effectLst/>
                <a:latin typeface="Avenir Medium" panose="02000503020000020003" pitchFamily="2" charset="0"/>
              </a:rPr>
              <a:t>rey below.</a:t>
            </a:r>
          </a:p>
        </p:txBody>
      </p:sp>
      <p:graphicFrame>
        <p:nvGraphicFramePr>
          <p:cNvPr id="3" name="Table 3">
            <a:extLst>
              <a:ext uri="{FF2B5EF4-FFF2-40B4-BE49-F238E27FC236}">
                <a16:creationId xmlns:a16="http://schemas.microsoft.com/office/drawing/2014/main" id="{081FE1D9-1F97-CE4E-F26D-E2D058F925DB}"/>
              </a:ext>
            </a:extLst>
          </p:cNvPr>
          <p:cNvGraphicFramePr>
            <a:graphicFrameLocks noGrp="1"/>
          </p:cNvGraphicFramePr>
          <p:nvPr>
            <p:extLst>
              <p:ext uri="{D42A27DB-BD31-4B8C-83A1-F6EECF244321}">
                <p14:modId xmlns:p14="http://schemas.microsoft.com/office/powerpoint/2010/main" val="563374847"/>
              </p:ext>
            </p:extLst>
          </p:nvPr>
        </p:nvGraphicFramePr>
        <p:xfrm>
          <a:off x="1081041" y="1752600"/>
          <a:ext cx="10029918" cy="4511214"/>
        </p:xfrm>
        <a:graphic>
          <a:graphicData uri="http://schemas.openxmlformats.org/drawingml/2006/table">
            <a:tbl>
              <a:tblPr firstRow="1" bandRow="1">
                <a:tableStyleId>{5C22544A-7EE6-4342-B048-85BDC9FD1C3A}</a:tableStyleId>
              </a:tblPr>
              <a:tblGrid>
                <a:gridCol w="3263394">
                  <a:extLst>
                    <a:ext uri="{9D8B030D-6E8A-4147-A177-3AD203B41FA5}">
                      <a16:colId xmlns:a16="http://schemas.microsoft.com/office/drawing/2014/main" val="1368446658"/>
                    </a:ext>
                  </a:extLst>
                </a:gridCol>
                <a:gridCol w="3566124">
                  <a:extLst>
                    <a:ext uri="{9D8B030D-6E8A-4147-A177-3AD203B41FA5}">
                      <a16:colId xmlns:a16="http://schemas.microsoft.com/office/drawing/2014/main" val="2408891544"/>
                    </a:ext>
                  </a:extLst>
                </a:gridCol>
                <a:gridCol w="3200400">
                  <a:extLst>
                    <a:ext uri="{9D8B030D-6E8A-4147-A177-3AD203B41FA5}">
                      <a16:colId xmlns:a16="http://schemas.microsoft.com/office/drawing/2014/main" val="2980226709"/>
                    </a:ext>
                  </a:extLst>
                </a:gridCol>
              </a:tblGrid>
              <a:tr h="0">
                <a:tc>
                  <a:txBody>
                    <a:bodyPr/>
                    <a:lstStyle/>
                    <a:p>
                      <a:pPr algn="ctr"/>
                      <a:br>
                        <a:rPr lang="en-US" sz="1400" b="1" i="0" dirty="0">
                          <a:solidFill>
                            <a:schemeClr val="tx1"/>
                          </a:solidFill>
                          <a:latin typeface="Avenir Heavy" panose="02000503020000020003" pitchFamily="2" charset="0"/>
                        </a:rPr>
                      </a:br>
                      <a:r>
                        <a:rPr lang="en-US" sz="1400" b="1" i="0" dirty="0">
                          <a:solidFill>
                            <a:schemeClr val="tx1"/>
                          </a:solidFill>
                          <a:latin typeface="Avenir Heavy" panose="02000503020000020003" pitchFamily="2" charset="0"/>
                        </a:rPr>
                        <a:t>Problem Statement</a:t>
                      </a:r>
                    </a:p>
                    <a:p>
                      <a:pPr algn="ctr"/>
                      <a:r>
                        <a:rPr lang="en-US" sz="1200" b="0" i="0" dirty="0">
                          <a:solidFill>
                            <a:schemeClr val="tx1"/>
                          </a:solidFill>
                          <a:latin typeface="Avenir Heavy" panose="02000503020000020003" pitchFamily="2" charset="0"/>
                        </a:rPr>
                        <a:t>What issue do you want to change?</a:t>
                      </a:r>
                    </a:p>
                    <a:p>
                      <a:pPr algn="l"/>
                      <a:endParaRPr lang="en-US" sz="1400" b="1" i="0" dirty="0">
                        <a:solidFill>
                          <a:schemeClr val="tx1"/>
                        </a:solidFill>
                        <a:latin typeface="Avenir Heavy" panose="02000503020000020003"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0" dirty="0">
                          <a:solidFill>
                            <a:schemeClr val="tx1"/>
                          </a:solidFill>
                          <a:latin typeface="Avenir Heavy" panose="02000503020000020003" pitchFamily="2" charset="0"/>
                        </a:rPr>
                        <a:t> </a:t>
                      </a:r>
                    </a:p>
                    <a:p>
                      <a:pPr algn="ctr"/>
                      <a:r>
                        <a:rPr lang="en-US" sz="1400" b="1" i="0" dirty="0">
                          <a:solidFill>
                            <a:schemeClr val="tx1"/>
                          </a:solidFill>
                          <a:latin typeface="Avenir Heavy" panose="02000503020000020003" pitchFamily="2" charset="0"/>
                        </a:rPr>
                        <a:t>Desired Change</a:t>
                      </a:r>
                      <a:br>
                        <a:rPr lang="en-US" sz="1400" b="1" i="0" dirty="0">
                          <a:solidFill>
                            <a:schemeClr val="tx1"/>
                          </a:solidFill>
                          <a:latin typeface="Avenir Heavy" panose="02000503020000020003" pitchFamily="2" charset="0"/>
                        </a:rPr>
                      </a:br>
                      <a:r>
                        <a:rPr lang="en-US" sz="1200" b="1" i="0" dirty="0">
                          <a:solidFill>
                            <a:schemeClr val="tx1"/>
                          </a:solidFill>
                          <a:latin typeface="Avenir Heavy" panose="02000503020000020003" pitchFamily="2" charset="0"/>
                        </a:rPr>
                        <a:t>What outcome(s) do you desire to see?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solidFill>
                          <a:schemeClr val="tx1"/>
                        </a:solidFill>
                        <a:latin typeface="Avenir Heavy" panose="02000503020000020003" pitchFamily="2" charset="0"/>
                      </a:endParaRPr>
                    </a:p>
                    <a:p>
                      <a:pPr algn="ctr"/>
                      <a:r>
                        <a:rPr lang="en-US" sz="1400" b="1" i="0" dirty="0">
                          <a:solidFill>
                            <a:schemeClr val="tx1"/>
                          </a:solidFill>
                          <a:latin typeface="Avenir Heavy" panose="02000503020000020003" pitchFamily="2" charset="0"/>
                        </a:rPr>
                        <a:t>Metrics</a:t>
                      </a:r>
                      <a:br>
                        <a:rPr lang="en-US" sz="1400" b="1" i="0" dirty="0">
                          <a:solidFill>
                            <a:schemeClr val="tx1"/>
                          </a:solidFill>
                          <a:latin typeface="Avenir Heavy" panose="02000503020000020003" pitchFamily="2" charset="0"/>
                        </a:rPr>
                      </a:br>
                      <a:r>
                        <a:rPr lang="en-US" sz="1200" b="1" i="0" dirty="0">
                          <a:solidFill>
                            <a:schemeClr val="tx1"/>
                          </a:solidFill>
                          <a:latin typeface="Avenir Heavy" panose="02000503020000020003" pitchFamily="2" charset="0"/>
                        </a:rPr>
                        <a:t>How will success be measured?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4427041"/>
                  </a:ext>
                </a:extLst>
              </a:tr>
              <a:tr h="244187">
                <a:tc>
                  <a:txBody>
                    <a:bodyPr/>
                    <a:lstStyle/>
                    <a:p>
                      <a:endParaRPr lang="en-US" sz="1200" i="1" dirty="0">
                        <a:solidFill>
                          <a:schemeClr val="tx1">
                            <a:lumMod val="50000"/>
                            <a:lumOff val="50000"/>
                          </a:schemeClr>
                        </a:solidFill>
                        <a:effectLst/>
                        <a:latin typeface="Avenir Medium" panose="02000503020000020003" pitchFamily="2" charset="0"/>
                      </a:endParaRPr>
                    </a:p>
                    <a:p>
                      <a:r>
                        <a:rPr lang="en-US" sz="1200" i="1" dirty="0">
                          <a:solidFill>
                            <a:schemeClr val="tx1">
                              <a:lumMod val="50000"/>
                              <a:lumOff val="50000"/>
                            </a:schemeClr>
                          </a:solidFill>
                          <a:effectLst/>
                          <a:latin typeface="Avenir Medium" panose="02000503020000020003" pitchFamily="2" charset="0"/>
                        </a:rPr>
                        <a:t>Only 30% of eligible patients are scheduling mammogram screenings.</a:t>
                      </a:r>
                    </a:p>
                    <a:p>
                      <a:endParaRPr lang="en-US" sz="1200" b="1" i="1" dirty="0">
                        <a:solidFill>
                          <a:schemeClr val="bg2">
                            <a:lumMod val="75000"/>
                          </a:schemeClr>
                        </a:solidFill>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solidFill>
                          <a:schemeClr val="tx1">
                            <a:lumMod val="50000"/>
                            <a:lumOff val="50000"/>
                          </a:schemeClr>
                        </a:solidFill>
                        <a:effectLst/>
                        <a:latin typeface="Avenir Medium" panose="02000503020000020003"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tx1">
                              <a:lumMod val="50000"/>
                              <a:lumOff val="50000"/>
                            </a:schemeClr>
                          </a:solidFill>
                          <a:effectLst/>
                          <a:latin typeface="Avenir Medium" panose="02000503020000020003" pitchFamily="2" charset="0"/>
                        </a:rPr>
                        <a:t>Increase uptake of screening mammograms among eligible patients.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solidFill>
                          <a:schemeClr val="tx1">
                            <a:lumMod val="50000"/>
                            <a:lumOff val="50000"/>
                          </a:schemeClr>
                        </a:solidFill>
                        <a:effectLst/>
                        <a:latin typeface="Avenir Medium" panose="02000503020000020003"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tx1">
                              <a:lumMod val="50000"/>
                              <a:lumOff val="50000"/>
                            </a:schemeClr>
                          </a:solidFill>
                          <a:effectLst/>
                          <a:latin typeface="Avenir Medium" panose="02000503020000020003" pitchFamily="2" charset="0"/>
                        </a:rPr>
                        <a:t>Number of mammogram appointments created and attended</a:t>
                      </a:r>
                      <a:r>
                        <a:rPr lang="en-US" sz="1200" i="0" dirty="0">
                          <a:solidFill>
                            <a:schemeClr val="tx1">
                              <a:lumMod val="50000"/>
                              <a:lumOff val="50000"/>
                            </a:schemeClr>
                          </a:solidFill>
                          <a:effectLst/>
                          <a:latin typeface="Avenir Medium" panose="02000503020000020003" pitchFamily="2"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708710"/>
                  </a:ext>
                </a:extLst>
              </a:tr>
              <a:tr h="610274">
                <a:tc>
                  <a:txBody>
                    <a:bodyPr/>
                    <a:lstStyle/>
                    <a:p>
                      <a:endParaRPr lang="en-US" sz="1200" b="0" i="0" dirty="0">
                        <a:solidFill>
                          <a:schemeClr val="tx1"/>
                        </a:solidFill>
                        <a:latin typeface="Avenir Medium" panose="02000503020000020003" pitchFamily="2" charset="0"/>
                      </a:endParaRPr>
                    </a:p>
                    <a:p>
                      <a:r>
                        <a:rPr lang="en-US" sz="1200" b="0" i="0" dirty="0">
                          <a:solidFill>
                            <a:schemeClr val="tx1"/>
                          </a:solidFill>
                          <a:latin typeface="Avenir Medium" panose="02000503020000020003" pitchFamily="2" charset="0"/>
                        </a:rPr>
                        <a:t>1. </a:t>
                      </a:r>
                    </a:p>
                    <a:p>
                      <a:endParaRPr lang="en-US" sz="1200" b="0" i="0" dirty="0">
                        <a:solidFill>
                          <a:schemeClr val="tx1"/>
                        </a:solidFill>
                        <a:latin typeface="Avenir Medium" panose="02000503020000020003" pitchFamily="2" charset="0"/>
                      </a:endParaRPr>
                    </a:p>
                    <a:p>
                      <a:endParaRPr lang="en-US" sz="1200" b="0" i="0" dirty="0">
                        <a:solidFill>
                          <a:schemeClr val="tx1"/>
                        </a:solidFill>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26793"/>
                  </a:ext>
                </a:extLst>
              </a:tr>
              <a:tr h="975447">
                <a:tc>
                  <a:txBody>
                    <a:bodyPr/>
                    <a:lstStyle/>
                    <a:p>
                      <a:r>
                        <a:rPr lang="en-US" sz="1200" b="0" i="0" dirty="0">
                          <a:solidFill>
                            <a:schemeClr val="tx1"/>
                          </a:solidFill>
                          <a:latin typeface="Avenir Medium" panose="02000503020000020003" pitchFamily="2" charset="0"/>
                        </a:rPr>
                        <a:t>2.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0580834"/>
                  </a:ext>
                </a:extLst>
              </a:tr>
              <a:tr h="975447">
                <a:tc>
                  <a:txBody>
                    <a:bodyPr/>
                    <a:lstStyle/>
                    <a:p>
                      <a:r>
                        <a:rPr lang="en-US" sz="1200" b="0" i="0" dirty="0">
                          <a:solidFill>
                            <a:schemeClr val="tx1"/>
                          </a:solidFill>
                          <a:latin typeface="Avenir Medium" panose="02000503020000020003"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6648325"/>
                  </a:ext>
                </a:extLst>
              </a:tr>
            </a:tbl>
          </a:graphicData>
        </a:graphic>
      </p:graphicFrame>
      <p:sp>
        <p:nvSpPr>
          <p:cNvPr id="2" name="Slide Number Placeholder 12">
            <a:extLst>
              <a:ext uri="{FF2B5EF4-FFF2-40B4-BE49-F238E27FC236}">
                <a16:creationId xmlns:a16="http://schemas.microsoft.com/office/drawing/2014/main" id="{4C334038-9BF9-4850-D0C2-3836B964117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2</a:t>
            </a:r>
          </a:p>
        </p:txBody>
      </p:sp>
    </p:spTree>
    <p:extLst>
      <p:ext uri="{BB962C8B-B14F-4D97-AF65-F5344CB8AC3E}">
        <p14:creationId xmlns:p14="http://schemas.microsoft.com/office/powerpoint/2010/main" val="49378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1;p13">
            <a:extLst>
              <a:ext uri="{FF2B5EF4-FFF2-40B4-BE49-F238E27FC236}">
                <a16:creationId xmlns:a16="http://schemas.microsoft.com/office/drawing/2014/main" id="{19E0A3C5-17B3-23AE-5308-2744A79C63AB}"/>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ENROLLING PARTICIPANTS</a:t>
            </a:r>
            <a:endParaRPr lang="en-US" sz="1600" b="1" spc="130" dirty="0">
              <a:solidFill>
                <a:schemeClr val="bg1"/>
              </a:solidFill>
              <a:latin typeface="Avenir Heavy" panose="02000503020000020003" pitchFamily="2" charset="0"/>
            </a:endParaRPr>
          </a:p>
        </p:txBody>
      </p:sp>
      <p:sp>
        <p:nvSpPr>
          <p:cNvPr id="2" name="Slide Number Placeholder 12">
            <a:extLst>
              <a:ext uri="{FF2B5EF4-FFF2-40B4-BE49-F238E27FC236}">
                <a16:creationId xmlns:a16="http://schemas.microsoft.com/office/drawing/2014/main" id="{4C334038-9BF9-4850-D0C2-3836B964117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3</a:t>
            </a:r>
          </a:p>
        </p:txBody>
      </p:sp>
      <p:graphicFrame>
        <p:nvGraphicFramePr>
          <p:cNvPr id="4" name="Table 6">
            <a:extLst>
              <a:ext uri="{FF2B5EF4-FFF2-40B4-BE49-F238E27FC236}">
                <a16:creationId xmlns:a16="http://schemas.microsoft.com/office/drawing/2014/main" id="{5F46BE1E-1251-4142-267F-022332AF4388}"/>
              </a:ext>
            </a:extLst>
          </p:cNvPr>
          <p:cNvGraphicFramePr>
            <a:graphicFrameLocks noGrp="1"/>
          </p:cNvGraphicFramePr>
          <p:nvPr>
            <p:extLst>
              <p:ext uri="{D42A27DB-BD31-4B8C-83A1-F6EECF244321}">
                <p14:modId xmlns:p14="http://schemas.microsoft.com/office/powerpoint/2010/main" val="95735953"/>
              </p:ext>
            </p:extLst>
          </p:nvPr>
        </p:nvGraphicFramePr>
        <p:xfrm>
          <a:off x="4222868" y="838200"/>
          <a:ext cx="4355868" cy="5793021"/>
        </p:xfrm>
        <a:graphic>
          <a:graphicData uri="http://schemas.openxmlformats.org/drawingml/2006/table">
            <a:tbl>
              <a:tblPr firstRow="1" bandRow="1">
                <a:tableStyleId>{5940675A-B579-460E-94D1-54222C63F5DA}</a:tableStyleId>
              </a:tblPr>
              <a:tblGrid>
                <a:gridCol w="2298468">
                  <a:extLst>
                    <a:ext uri="{9D8B030D-6E8A-4147-A177-3AD203B41FA5}">
                      <a16:colId xmlns:a16="http://schemas.microsoft.com/office/drawing/2014/main" val="2617444387"/>
                    </a:ext>
                  </a:extLst>
                </a:gridCol>
                <a:gridCol w="2057400">
                  <a:extLst>
                    <a:ext uri="{9D8B030D-6E8A-4147-A177-3AD203B41FA5}">
                      <a16:colId xmlns:a16="http://schemas.microsoft.com/office/drawing/2014/main" val="3890282569"/>
                    </a:ext>
                  </a:extLst>
                </a:gridCol>
              </a:tblGrid>
              <a:tr h="184952">
                <a:tc>
                  <a:txBody>
                    <a:bodyPr/>
                    <a:lstStyle/>
                    <a:p>
                      <a:pPr marL="0" marR="0" algn="ctr">
                        <a:spcBef>
                          <a:spcPts val="0"/>
                        </a:spcBef>
                        <a:spcAft>
                          <a:spcPts val="0"/>
                        </a:spcAft>
                      </a:pPr>
                      <a:endParaRPr lang="en-US" sz="11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Field</a:t>
                      </a:r>
                    </a:p>
                    <a:p>
                      <a:pPr marL="0" marR="0" algn="ctr">
                        <a:spcBef>
                          <a:spcPts val="0"/>
                        </a:spcBef>
                        <a:spcAft>
                          <a:spcPts val="0"/>
                        </a:spcAft>
                      </a:pPr>
                      <a:endParaRPr lang="en-US" sz="11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i="0" dirty="0">
                        <a:solidFill>
                          <a:schemeClr val="tx1"/>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i="0" dirty="0">
                          <a:solidFill>
                            <a:schemeClr val="tx1"/>
                          </a:solidFill>
                          <a:effectLst/>
                          <a:latin typeface="Avenir Medium" panose="02000503020000020003" pitchFamily="2" charset="0"/>
                          <a:ea typeface="Times New Roman" panose="02020603050405020304" pitchFamily="18" charset="0"/>
                          <a:cs typeface="Times New Roman" panose="02020603050405020304" pitchFamily="18" charset="0"/>
                        </a:rPr>
                        <a:t>Include, Y/N</a:t>
                      </a:r>
                    </a:p>
                  </a:txBody>
                  <a:tcPr marL="68580" marR="68580" marT="0" marB="0"/>
                </a:tc>
                <a:extLst>
                  <a:ext uri="{0D108BD9-81ED-4DB2-BD59-A6C34878D82A}">
                    <a16:rowId xmlns:a16="http://schemas.microsoft.com/office/drawing/2014/main" val="2292315319"/>
                  </a:ext>
                </a:extLst>
              </a:tr>
              <a:tr h="2642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dirty="0">
                          <a:solidFill>
                            <a:schemeClr val="tx1"/>
                          </a:solidFill>
                          <a:effectLst/>
                          <a:latin typeface="Avenir Book" panose="02000503020000020003" pitchFamily="2" charset="0"/>
                          <a:ea typeface="+mn-ea"/>
                          <a:cs typeface="+mn-cs"/>
                        </a:rPr>
                        <a:t>First name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1689562207"/>
                  </a:ext>
                </a:extLst>
              </a:tr>
              <a:tr h="291632">
                <a:tc>
                  <a:txBody>
                    <a:bodyPr/>
                    <a:lstStyle/>
                    <a:p>
                      <a:r>
                        <a:rPr lang="en-US" sz="1100" b="1" i="0" dirty="0">
                          <a:latin typeface="Avenir Book" panose="02000503020000020003" pitchFamily="2" charset="0"/>
                        </a:rPr>
                        <a:t>Last name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3264691148"/>
                  </a:ext>
                </a:extLst>
              </a:tr>
              <a:tr h="259080">
                <a:tc>
                  <a:txBody>
                    <a:bodyPr/>
                    <a:lstStyle/>
                    <a:p>
                      <a:r>
                        <a:rPr lang="en-US" sz="1100" b="1" i="0" dirty="0">
                          <a:latin typeface="Avenir Book" panose="02000503020000020003" pitchFamily="2" charset="0"/>
                        </a:rPr>
                        <a:t>Email address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4194221234"/>
                  </a:ext>
                </a:extLst>
              </a:tr>
              <a:tr h="260585">
                <a:tc>
                  <a:txBody>
                    <a:bodyPr/>
                    <a:lstStyle/>
                    <a:p>
                      <a:r>
                        <a:rPr lang="en-US" sz="1100" b="1" i="0" dirty="0">
                          <a:latin typeface="Avenir Book" panose="02000503020000020003" pitchFamily="2" charset="0"/>
                        </a:rPr>
                        <a:t>Cell phone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370677729"/>
                  </a:ext>
                </a:extLst>
              </a:tr>
              <a:tr h="0">
                <a:tc>
                  <a:txBody>
                    <a:bodyPr/>
                    <a:lstStyle/>
                    <a:p>
                      <a:r>
                        <a:rPr lang="en-US" sz="1100" b="1" i="0" dirty="0">
                          <a:latin typeface="Avenir Book" panose="02000503020000020003" pitchFamily="2" charset="0"/>
                        </a:rPr>
                        <a:t>MRN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2249718007"/>
                  </a:ext>
                </a:extLst>
              </a:tr>
              <a:tr h="243840">
                <a:tc>
                  <a:txBody>
                    <a:bodyPr/>
                    <a:lstStyle/>
                    <a:p>
                      <a:r>
                        <a:rPr lang="en-US" sz="1100" b="1" i="0" kern="1200" dirty="0">
                          <a:solidFill>
                            <a:schemeClr val="tx1"/>
                          </a:solidFill>
                          <a:effectLst/>
                          <a:latin typeface="Avenir Book" panose="02000503020000020003" pitchFamily="2" charset="0"/>
                          <a:ea typeface="+mn-ea"/>
                          <a:cs typeface="+mn-cs"/>
                        </a:rPr>
                        <a:t>Username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3059754437"/>
                  </a:ext>
                </a:extLst>
              </a:tr>
              <a:tr h="291761">
                <a:tc>
                  <a:txBody>
                    <a:bodyPr/>
                    <a:lstStyle/>
                    <a:p>
                      <a:r>
                        <a:rPr lang="en-US" sz="1100" b="1" i="0" kern="1200" dirty="0">
                          <a:solidFill>
                            <a:schemeClr val="tx1"/>
                          </a:solidFill>
                          <a:effectLst/>
                          <a:latin typeface="Avenir Book" panose="02000503020000020003" pitchFamily="2" charset="0"/>
                          <a:ea typeface="+mn-ea"/>
                          <a:cs typeface="+mn-cs"/>
                        </a:rPr>
                        <a:t>External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1209287367"/>
                  </a:ext>
                </a:extLst>
              </a:tr>
              <a:tr h="240320">
                <a:tc>
                  <a:txBody>
                    <a:bodyPr/>
                    <a:lstStyle/>
                    <a:p>
                      <a:r>
                        <a:rPr lang="en-US" sz="1100" b="1" i="0" kern="1200" dirty="0">
                          <a:solidFill>
                            <a:schemeClr val="tx1"/>
                          </a:solidFill>
                          <a:effectLst/>
                          <a:latin typeface="Avenir Book" panose="02000503020000020003" pitchFamily="2" charset="0"/>
                          <a:ea typeface="+mn-ea"/>
                          <a:cs typeface="+mn-cs"/>
                        </a:rPr>
                        <a:t>Date of Birth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venir Book" panose="02000503020000020003" pitchFamily="2" charset="0"/>
                        <a:ea typeface="+mn-ea"/>
                        <a:cs typeface="+mn-cs"/>
                      </a:endParaRPr>
                    </a:p>
                  </a:txBody>
                  <a:tcPr/>
                </a:tc>
                <a:extLst>
                  <a:ext uri="{0D108BD9-81ED-4DB2-BD59-A6C34878D82A}">
                    <a16:rowId xmlns:a16="http://schemas.microsoft.com/office/drawing/2014/main" val="1579290359"/>
                  </a:ext>
                </a:extLst>
              </a:tr>
              <a:tr h="241388">
                <a:tc>
                  <a:txBody>
                    <a:bodyPr/>
                    <a:lstStyle/>
                    <a:p>
                      <a:r>
                        <a:rPr lang="en-US" sz="1100" b="1" i="0" kern="1200" dirty="0">
                          <a:solidFill>
                            <a:schemeClr val="tx1"/>
                          </a:solidFill>
                          <a:effectLst/>
                          <a:latin typeface="Avenir Book" panose="02000503020000020003" pitchFamily="2" charset="0"/>
                          <a:ea typeface="+mn-ea"/>
                          <a:cs typeface="+mn-cs"/>
                        </a:rPr>
                        <a:t>Home Phone</a:t>
                      </a: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96966338"/>
                  </a:ext>
                </a:extLst>
              </a:tr>
              <a:tr h="271868">
                <a:tc>
                  <a:txBody>
                    <a:bodyPr/>
                    <a:lstStyle/>
                    <a:p>
                      <a:r>
                        <a:rPr lang="en-US" sz="1100" b="1" i="0" kern="1200" dirty="0">
                          <a:solidFill>
                            <a:schemeClr val="tx1"/>
                          </a:solidFill>
                          <a:effectLst/>
                          <a:latin typeface="Avenir Book" panose="02000503020000020003" pitchFamily="2" charset="0"/>
                          <a:ea typeface="+mn-ea"/>
                          <a:cs typeface="+mn-cs"/>
                        </a:rPr>
                        <a:t>Work Phone</a:t>
                      </a: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071605911"/>
                  </a:ext>
                </a:extLst>
              </a:tr>
              <a:tr h="302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dirty="0">
                          <a:solidFill>
                            <a:schemeClr val="tx1"/>
                          </a:solidFill>
                          <a:effectLst/>
                          <a:latin typeface="Avenir Book" panose="02000503020000020003" pitchFamily="2" charset="0"/>
                          <a:ea typeface="+mn-ea"/>
                          <a:cs typeface="+mn-cs"/>
                        </a:rPr>
                        <a:t>Street Address</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028515564"/>
                  </a:ext>
                </a:extLst>
              </a:tr>
              <a:tr h="238338">
                <a:tc>
                  <a:txBody>
                    <a:bodyPr/>
                    <a:lstStyle/>
                    <a:p>
                      <a:r>
                        <a:rPr lang="en-US" sz="1100" b="1" i="0" kern="1200" dirty="0">
                          <a:solidFill>
                            <a:schemeClr val="tx1"/>
                          </a:solidFill>
                          <a:effectLst/>
                          <a:latin typeface="Avenir Book" panose="02000503020000020003" pitchFamily="2" charset="0"/>
                          <a:ea typeface="+mn-ea"/>
                          <a:cs typeface="+mn-cs"/>
                        </a:rPr>
                        <a:t>Street Address 2</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678656090"/>
                  </a:ext>
                </a:extLst>
              </a:tr>
              <a:tr h="259080">
                <a:tc>
                  <a:txBody>
                    <a:bodyPr/>
                    <a:lstStyle/>
                    <a:p>
                      <a:r>
                        <a:rPr lang="en-US" sz="1100" b="1" i="0" kern="1200" dirty="0">
                          <a:solidFill>
                            <a:schemeClr val="tx1"/>
                          </a:solidFill>
                          <a:effectLst/>
                          <a:latin typeface="Avenir Book" panose="02000503020000020003" pitchFamily="2" charset="0"/>
                          <a:ea typeface="+mn-ea"/>
                          <a:cs typeface="+mn-cs"/>
                        </a:rPr>
                        <a:t>City</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241670208"/>
                  </a:ext>
                </a:extLst>
              </a:tr>
              <a:tr h="213360">
                <a:tc>
                  <a:txBody>
                    <a:bodyPr/>
                    <a:lstStyle/>
                    <a:p>
                      <a:r>
                        <a:rPr lang="en-US" sz="1100" b="1" i="0" kern="1200" dirty="0">
                          <a:solidFill>
                            <a:schemeClr val="tx1"/>
                          </a:solidFill>
                          <a:effectLst/>
                          <a:latin typeface="Avenir Book" panose="02000503020000020003" pitchFamily="2" charset="0"/>
                          <a:ea typeface="+mn-ea"/>
                          <a:cs typeface="+mn-cs"/>
                        </a:rPr>
                        <a:t>State Region</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506207930"/>
                  </a:ext>
                </a:extLst>
              </a:tr>
              <a:tr h="289560">
                <a:tc>
                  <a:txBody>
                    <a:bodyPr/>
                    <a:lstStyle/>
                    <a:p>
                      <a:r>
                        <a:rPr lang="en-US" sz="1100" b="1" i="0" kern="1200" dirty="0">
                          <a:solidFill>
                            <a:schemeClr val="tx1"/>
                          </a:solidFill>
                          <a:effectLst/>
                          <a:latin typeface="Avenir Book" panose="02000503020000020003" pitchFamily="2" charset="0"/>
                          <a:ea typeface="+mn-ea"/>
                          <a:cs typeface="+mn-cs"/>
                        </a:rPr>
                        <a:t>Postal Code</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057334172"/>
                  </a:ext>
                </a:extLst>
              </a:tr>
              <a:tr h="213360">
                <a:tc>
                  <a:txBody>
                    <a:bodyPr/>
                    <a:lstStyle/>
                    <a:p>
                      <a:r>
                        <a:rPr lang="en-US" sz="1100" b="1" i="0" kern="1200" dirty="0">
                          <a:solidFill>
                            <a:schemeClr val="tx1"/>
                          </a:solidFill>
                          <a:effectLst/>
                          <a:latin typeface="Avenir Book" panose="02000503020000020003" pitchFamily="2" charset="0"/>
                          <a:ea typeface="+mn-ea"/>
                          <a:cs typeface="+mn-cs"/>
                        </a:rPr>
                        <a:t>Time Zone</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792159441"/>
                  </a:ext>
                </a:extLst>
              </a:tr>
              <a:tr h="213360">
                <a:tc>
                  <a:txBody>
                    <a:bodyPr/>
                    <a:lstStyle/>
                    <a:p>
                      <a:r>
                        <a:rPr lang="en-US" sz="1100" b="1" i="0" kern="1200">
                          <a:solidFill>
                            <a:schemeClr val="tx1"/>
                          </a:solidFill>
                          <a:effectLst/>
                          <a:latin typeface="Avenir Book" panose="02000503020000020003" pitchFamily="2" charset="0"/>
                          <a:ea typeface="+mn-ea"/>
                          <a:cs typeface="+mn-cs"/>
                        </a:rPr>
                        <a:t>Access Group</a:t>
                      </a:r>
                      <a:endParaRPr lang="en-US" sz="1100" b="1" i="0" kern="1200" dirty="0">
                        <a:solidFill>
                          <a:schemeClr val="tx1"/>
                        </a:solidFill>
                        <a:effectLst/>
                        <a:latin typeface="Avenir Book" panose="02000503020000020003" pitchFamily="2" charset="0"/>
                        <a:ea typeface="+mn-ea"/>
                        <a:cs typeface="+mn-cs"/>
                      </a:endParaRP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760134195"/>
                  </a:ext>
                </a:extLst>
              </a:tr>
              <a:tr h="213360">
                <a:tc>
                  <a:txBody>
                    <a:bodyPr/>
                    <a:lstStyle/>
                    <a:p>
                      <a:r>
                        <a:rPr lang="en-US" sz="1100" b="1" i="0" kern="1200" dirty="0">
                          <a:solidFill>
                            <a:schemeClr val="tx1"/>
                          </a:solidFill>
                          <a:effectLst/>
                          <a:latin typeface="Avenir Book" panose="02000503020000020003" pitchFamily="2" charset="0"/>
                          <a:ea typeface="+mn-ea"/>
                          <a:cs typeface="+mn-cs"/>
                        </a:rPr>
                        <a:t>Social Security Number</a:t>
                      </a: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664259057"/>
                  </a:ext>
                </a:extLst>
              </a:tr>
              <a:tr h="213360">
                <a:tc>
                  <a:txBody>
                    <a:bodyPr/>
                    <a:lstStyle/>
                    <a:p>
                      <a:r>
                        <a:rPr lang="en-US" sz="1100" b="1" i="0" kern="1200" dirty="0" err="1">
                          <a:solidFill>
                            <a:schemeClr val="tx1"/>
                          </a:solidFill>
                          <a:effectLst/>
                          <a:latin typeface="Avenir Book" panose="02000503020000020003" pitchFamily="2" charset="0"/>
                          <a:ea typeface="+mn-ea"/>
                          <a:cs typeface="+mn-cs"/>
                        </a:rPr>
                        <a:t>Clincard</a:t>
                      </a:r>
                      <a:endParaRPr lang="en-US" sz="1100" b="1" i="0" kern="1200" dirty="0">
                        <a:solidFill>
                          <a:schemeClr val="tx1"/>
                        </a:solidFill>
                        <a:effectLst/>
                        <a:latin typeface="Avenir Book" panose="02000503020000020003" pitchFamily="2" charset="0"/>
                        <a:ea typeface="+mn-ea"/>
                        <a:cs typeface="+mn-cs"/>
                      </a:endParaRPr>
                    </a:p>
                  </a:txBody>
                  <a:tcPr/>
                </a:tc>
                <a:tc>
                  <a:txBody>
                    <a:bodyPr/>
                    <a:lstStyle/>
                    <a:p>
                      <a:endParaRPr lang="en-US" sz="1200" b="1" i="0" dirty="0">
                        <a:latin typeface="Avenir Book" panose="02000503020000020003" pitchFamily="2" charset="0"/>
                      </a:endParaRPr>
                    </a:p>
                  </a:txBody>
                  <a:tcPr/>
                </a:tc>
                <a:extLst>
                  <a:ext uri="{0D108BD9-81ED-4DB2-BD59-A6C34878D82A}">
                    <a16:rowId xmlns:a16="http://schemas.microsoft.com/office/drawing/2014/main" val="2227842553"/>
                  </a:ext>
                </a:extLst>
              </a:tr>
            </a:tbl>
          </a:graphicData>
        </a:graphic>
      </p:graphicFrame>
      <p:sp>
        <p:nvSpPr>
          <p:cNvPr id="5" name="TextBox 4">
            <a:extLst>
              <a:ext uri="{FF2B5EF4-FFF2-40B4-BE49-F238E27FC236}">
                <a16:creationId xmlns:a16="http://schemas.microsoft.com/office/drawing/2014/main" id="{831B8BD1-FBD4-AC07-9896-BE719A60CF55}"/>
              </a:ext>
            </a:extLst>
          </p:cNvPr>
          <p:cNvSpPr txBox="1"/>
          <p:nvPr/>
        </p:nvSpPr>
        <p:spPr>
          <a:xfrm>
            <a:off x="381000" y="838200"/>
            <a:ext cx="3232266" cy="2788199"/>
          </a:xfrm>
          <a:prstGeom prst="rect">
            <a:avLst/>
          </a:prstGeom>
          <a:noFill/>
        </p:spPr>
        <p:txBody>
          <a:bodyPr wrap="square" rtlCol="0">
            <a:spAutoFit/>
          </a:bodyPr>
          <a:lstStyle/>
          <a:p>
            <a:r>
              <a:rPr lang="en-US" sz="1600" b="1" dirty="0">
                <a:solidFill>
                  <a:srgbClr val="172B4D"/>
                </a:solidFill>
                <a:latin typeface="Avenir Medium" panose="02000503020000020003" pitchFamily="2" charset="0"/>
              </a:rPr>
              <a:t>Account Creation</a:t>
            </a:r>
          </a:p>
          <a:p>
            <a:endParaRPr lang="en-US" sz="1400" b="1" dirty="0">
              <a:solidFill>
                <a:srgbClr val="172B4D"/>
              </a:solidFill>
              <a:latin typeface="Avenir Medium" panose="02000503020000020003" pitchFamily="2" charset="0"/>
            </a:endParaRPr>
          </a:p>
          <a:p>
            <a:pPr>
              <a:lnSpc>
                <a:spcPct val="150000"/>
              </a:lnSpc>
            </a:pPr>
            <a:r>
              <a:rPr lang="en-US" sz="1400" dirty="0">
                <a:solidFill>
                  <a:srgbClr val="172B4D"/>
                </a:solidFill>
                <a:latin typeface="Avenir Book" panose="02000503020000020003" pitchFamily="2" charset="0"/>
              </a:rPr>
              <a:t>While there</a:t>
            </a:r>
            <a:r>
              <a:rPr lang="en-US" sz="1400" dirty="0">
                <a:solidFill>
                  <a:srgbClr val="172B4D"/>
                </a:solidFill>
                <a:effectLst/>
                <a:latin typeface="Avenir Book" panose="02000503020000020003" pitchFamily="2" charset="0"/>
              </a:rPr>
              <a:t> are many ways to create participant records in W2H, outreach program</a:t>
            </a:r>
            <a:r>
              <a:rPr lang="en-US" sz="1400" dirty="0">
                <a:solidFill>
                  <a:srgbClr val="172B4D"/>
                </a:solidFill>
                <a:latin typeface="Avenir Book" panose="02000503020000020003" pitchFamily="2" charset="0"/>
              </a:rPr>
              <a:t>s often upload a CSV with participant data to create records. CSV uploads can contain the information listed in the adjacent table. </a:t>
            </a:r>
          </a:p>
        </p:txBody>
      </p:sp>
    </p:spTree>
    <p:extLst>
      <p:ext uri="{BB962C8B-B14F-4D97-AF65-F5344CB8AC3E}">
        <p14:creationId xmlns:p14="http://schemas.microsoft.com/office/powerpoint/2010/main" val="74354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1;p13">
            <a:extLst>
              <a:ext uri="{FF2B5EF4-FFF2-40B4-BE49-F238E27FC236}">
                <a16:creationId xmlns:a16="http://schemas.microsoft.com/office/drawing/2014/main" id="{0DF711B3-CC3C-59BF-7518-D36844F3894F}"/>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CONVERSATION - INTRODUCTION</a:t>
            </a:r>
            <a:endParaRPr lang="en-US" sz="1600" b="1" spc="130" dirty="0">
              <a:solidFill>
                <a:schemeClr val="bg1"/>
              </a:solidFill>
              <a:latin typeface="Avenir Heavy" panose="02000503020000020003" pitchFamily="2" charset="0"/>
            </a:endParaRPr>
          </a:p>
        </p:txBody>
      </p:sp>
      <p:cxnSp>
        <p:nvCxnSpPr>
          <p:cNvPr id="23" name="Google Shape;65;p13">
            <a:extLst>
              <a:ext uri="{FF2B5EF4-FFF2-40B4-BE49-F238E27FC236}">
                <a16:creationId xmlns:a16="http://schemas.microsoft.com/office/drawing/2014/main" id="{ACE454E6-9819-6C3B-361C-3089610D88AE}"/>
              </a:ext>
            </a:extLst>
          </p:cNvPr>
          <p:cNvCxnSpPr>
            <a:cxnSpLocks/>
            <a:stCxn id="62" idx="2"/>
          </p:cNvCxnSpPr>
          <p:nvPr/>
        </p:nvCxnSpPr>
        <p:spPr>
          <a:xfrm flipH="1">
            <a:off x="10706673" y="4237404"/>
            <a:ext cx="2630" cy="317783"/>
          </a:xfrm>
          <a:prstGeom prst="straightConnector1">
            <a:avLst/>
          </a:prstGeom>
          <a:noFill/>
          <a:ln w="9525" cap="flat" cmpd="sng">
            <a:solidFill>
              <a:schemeClr val="dk2"/>
            </a:solidFill>
            <a:prstDash val="solid"/>
            <a:round/>
            <a:headEnd type="none" w="med" len="med"/>
            <a:tailEnd type="triangle" w="med" len="med"/>
          </a:ln>
        </p:spPr>
      </p:cxnSp>
      <p:sp>
        <p:nvSpPr>
          <p:cNvPr id="5" name="Google Shape;55;p13">
            <a:extLst>
              <a:ext uri="{FF2B5EF4-FFF2-40B4-BE49-F238E27FC236}">
                <a16:creationId xmlns:a16="http://schemas.microsoft.com/office/drawing/2014/main" id="{7F361F4B-0E1A-98BA-C227-E71E82F73445}"/>
              </a:ext>
            </a:extLst>
          </p:cNvPr>
          <p:cNvSpPr/>
          <p:nvPr/>
        </p:nvSpPr>
        <p:spPr>
          <a:xfrm>
            <a:off x="8846741" y="1219704"/>
            <a:ext cx="2356136" cy="577444"/>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dirty="0">
                <a:latin typeface="Avenir Heavy" panose="02000503020000020003" pitchFamily="2" charset="0"/>
              </a:rPr>
              <a:t>S</a:t>
            </a:r>
            <a:r>
              <a:rPr lang="en" sz="1100" b="1" dirty="0">
                <a:latin typeface="Avenir Heavy" panose="02000503020000020003" pitchFamily="2" charset="0"/>
              </a:rPr>
              <a:t>tart</a:t>
            </a:r>
          </a:p>
          <a:p>
            <a:pPr marL="0" lvl="0" indent="0" algn="ctr" rtl="0">
              <a:spcBef>
                <a:spcPts val="0"/>
              </a:spcBef>
              <a:spcAft>
                <a:spcPts val="0"/>
              </a:spcAft>
              <a:buNone/>
            </a:pPr>
            <a:r>
              <a:rPr lang="en" sz="1100" b="1" dirty="0">
                <a:latin typeface="Avenir Heavy" panose="02000503020000020003" pitchFamily="2" charset="0"/>
              </a:rPr>
              <a:t>X days from start at X time</a:t>
            </a:r>
            <a:endParaRPr sz="1100" b="1" dirty="0">
              <a:latin typeface="Avenir Heavy" panose="02000503020000020003" pitchFamily="2" charset="0"/>
            </a:endParaRPr>
          </a:p>
        </p:txBody>
      </p:sp>
      <p:sp>
        <p:nvSpPr>
          <p:cNvPr id="6" name="Google Shape;56;p13">
            <a:extLst>
              <a:ext uri="{FF2B5EF4-FFF2-40B4-BE49-F238E27FC236}">
                <a16:creationId xmlns:a16="http://schemas.microsoft.com/office/drawing/2014/main" id="{5A307B4B-6644-E752-2D0A-15E84DDDC3CD}"/>
              </a:ext>
            </a:extLst>
          </p:cNvPr>
          <p:cNvSpPr/>
          <p:nvPr/>
        </p:nvSpPr>
        <p:spPr>
          <a:xfrm>
            <a:off x="8832528" y="2128214"/>
            <a:ext cx="2356136" cy="767604"/>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dirty="0"/>
              <a:t> </a:t>
            </a:r>
            <a:r>
              <a:rPr lang="en-US" sz="1000" b="1" dirty="0">
                <a:latin typeface="Avenir Black" panose="02000503020000020003" pitchFamily="2" charset="0"/>
              </a:rPr>
              <a:t>OUTGOING TEXT</a:t>
            </a:r>
            <a:endParaRPr sz="1000" b="1" dirty="0">
              <a:solidFill>
                <a:schemeClr val="dk1"/>
              </a:solidFill>
              <a:latin typeface="Avenir Black" panose="02000503020000020003" pitchFamily="2" charset="0"/>
            </a:endParaRPr>
          </a:p>
        </p:txBody>
      </p:sp>
      <p:sp>
        <p:nvSpPr>
          <p:cNvPr id="13" name="Google Shape;63;p13">
            <a:extLst>
              <a:ext uri="{FF2B5EF4-FFF2-40B4-BE49-F238E27FC236}">
                <a16:creationId xmlns:a16="http://schemas.microsoft.com/office/drawing/2014/main" id="{3313BAA1-6467-8916-7CC6-293B0A4FDBD3}"/>
              </a:ext>
            </a:extLst>
          </p:cNvPr>
          <p:cNvSpPr/>
          <p:nvPr/>
        </p:nvSpPr>
        <p:spPr>
          <a:xfrm>
            <a:off x="8811326" y="4602501"/>
            <a:ext cx="1007461" cy="42669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dirty="0">
                <a:latin typeface="Avenir Black" panose="02000503020000020003" pitchFamily="2" charset="0"/>
              </a:rPr>
              <a:t>OUTGOING TEXT</a:t>
            </a:r>
            <a:endParaRPr lang="en-US" sz="1000" dirty="0"/>
          </a:p>
        </p:txBody>
      </p:sp>
      <p:cxnSp>
        <p:nvCxnSpPr>
          <p:cNvPr id="15" name="Google Shape;65;p13">
            <a:extLst>
              <a:ext uri="{FF2B5EF4-FFF2-40B4-BE49-F238E27FC236}">
                <a16:creationId xmlns:a16="http://schemas.microsoft.com/office/drawing/2014/main" id="{4BA260C1-D952-AEC2-2F5C-0A5A44A5AC02}"/>
              </a:ext>
            </a:extLst>
          </p:cNvPr>
          <p:cNvCxnSpPr>
            <a:cxnSpLocks/>
            <a:stCxn id="50" idx="2"/>
          </p:cNvCxnSpPr>
          <p:nvPr/>
        </p:nvCxnSpPr>
        <p:spPr>
          <a:xfrm>
            <a:off x="9315057" y="4237404"/>
            <a:ext cx="0" cy="317783"/>
          </a:xfrm>
          <a:prstGeom prst="straightConnector1">
            <a:avLst/>
          </a:prstGeom>
          <a:noFill/>
          <a:ln w="9525" cap="flat" cmpd="sng">
            <a:solidFill>
              <a:schemeClr val="dk2"/>
            </a:solidFill>
            <a:prstDash val="solid"/>
            <a:round/>
            <a:headEnd type="none" w="med" len="med"/>
            <a:tailEnd type="triangle" w="med" len="med"/>
          </a:ln>
        </p:spPr>
      </p:cxnSp>
      <p:sp>
        <p:nvSpPr>
          <p:cNvPr id="50" name="Google Shape;76;p13">
            <a:extLst>
              <a:ext uri="{FF2B5EF4-FFF2-40B4-BE49-F238E27FC236}">
                <a16:creationId xmlns:a16="http://schemas.microsoft.com/office/drawing/2014/main" id="{D75F2526-1DD1-38BA-7E84-E53CA67692B9}"/>
              </a:ext>
            </a:extLst>
          </p:cNvPr>
          <p:cNvSpPr/>
          <p:nvPr/>
        </p:nvSpPr>
        <p:spPr>
          <a:xfrm>
            <a:off x="8811325" y="3810706"/>
            <a:ext cx="1007464" cy="426698"/>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marL="0" lvl="0" indent="0" algn="ctr" rtl="0">
              <a:spcBef>
                <a:spcPts val="0"/>
              </a:spcBef>
              <a:spcAft>
                <a:spcPts val="0"/>
              </a:spcAft>
              <a:buNone/>
            </a:pPr>
            <a:r>
              <a:rPr lang="en-US" sz="1000" b="1" dirty="0">
                <a:latin typeface="Avenir Medium" panose="02000503020000020003" pitchFamily="2" charset="0"/>
              </a:rPr>
              <a:t>PATIENT RESPONSE</a:t>
            </a:r>
          </a:p>
          <a:p>
            <a:pPr marL="0" lvl="0" indent="0" algn="ctr" rtl="0">
              <a:spcBef>
                <a:spcPts val="0"/>
              </a:spcBef>
              <a:spcAft>
                <a:spcPts val="0"/>
              </a:spcAft>
              <a:buNone/>
            </a:pPr>
            <a:endParaRPr sz="1000" b="1" dirty="0"/>
          </a:p>
        </p:txBody>
      </p:sp>
      <p:cxnSp>
        <p:nvCxnSpPr>
          <p:cNvPr id="52" name="Google Shape;79;p13">
            <a:extLst>
              <a:ext uri="{FF2B5EF4-FFF2-40B4-BE49-F238E27FC236}">
                <a16:creationId xmlns:a16="http://schemas.microsoft.com/office/drawing/2014/main" id="{64AA7DEE-38B3-0B90-A278-36B742A5A4D0}"/>
              </a:ext>
            </a:extLst>
          </p:cNvPr>
          <p:cNvCxnSpPr>
            <a:cxnSpLocks/>
            <a:stCxn id="6" idx="2"/>
            <a:endCxn id="62" idx="0"/>
          </p:cNvCxnSpPr>
          <p:nvPr/>
        </p:nvCxnSpPr>
        <p:spPr>
          <a:xfrm rot="16200000" flipH="1">
            <a:off x="9902505" y="3003908"/>
            <a:ext cx="914888" cy="698707"/>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54" name="Google Shape;78;p13">
            <a:extLst>
              <a:ext uri="{FF2B5EF4-FFF2-40B4-BE49-F238E27FC236}">
                <a16:creationId xmlns:a16="http://schemas.microsoft.com/office/drawing/2014/main" id="{7A75E3A9-F8D7-FF3C-3503-518CC2AFF27F}"/>
              </a:ext>
            </a:extLst>
          </p:cNvPr>
          <p:cNvCxnSpPr>
            <a:cxnSpLocks/>
            <a:stCxn id="6" idx="2"/>
            <a:endCxn id="50" idx="0"/>
          </p:cNvCxnSpPr>
          <p:nvPr/>
        </p:nvCxnSpPr>
        <p:spPr>
          <a:xfrm rot="5400000">
            <a:off x="9205383" y="3005493"/>
            <a:ext cx="914888" cy="695539"/>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62" name="Google Shape;76;p13">
            <a:extLst>
              <a:ext uri="{FF2B5EF4-FFF2-40B4-BE49-F238E27FC236}">
                <a16:creationId xmlns:a16="http://schemas.microsoft.com/office/drawing/2014/main" id="{70B5360F-B321-F395-0A4A-91E9E5D1F749}"/>
              </a:ext>
            </a:extLst>
          </p:cNvPr>
          <p:cNvSpPr/>
          <p:nvPr/>
        </p:nvSpPr>
        <p:spPr>
          <a:xfrm>
            <a:off x="10205571" y="3810706"/>
            <a:ext cx="1007464" cy="426698"/>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latin typeface="Avenir Medium" panose="02000503020000020003" pitchFamily="2" charset="0"/>
            </a:endParaRPr>
          </a:p>
          <a:p>
            <a:pPr algn="ctr"/>
            <a:r>
              <a:rPr lang="en-US" sz="1000" b="1" dirty="0">
                <a:latin typeface="Avenir Medium" panose="02000503020000020003" pitchFamily="2" charset="0"/>
              </a:rPr>
              <a:t>PATIENT RESPONSE</a:t>
            </a:r>
          </a:p>
          <a:p>
            <a:pPr marL="0" lvl="0" indent="0" algn="ctr" rtl="0">
              <a:spcBef>
                <a:spcPts val="0"/>
              </a:spcBef>
              <a:spcAft>
                <a:spcPts val="0"/>
              </a:spcAft>
              <a:buNone/>
            </a:pPr>
            <a:endParaRPr sz="1000" b="1" dirty="0"/>
          </a:p>
        </p:txBody>
      </p:sp>
      <p:sp>
        <p:nvSpPr>
          <p:cNvPr id="98" name="Google Shape;55;p13">
            <a:extLst>
              <a:ext uri="{FF2B5EF4-FFF2-40B4-BE49-F238E27FC236}">
                <a16:creationId xmlns:a16="http://schemas.microsoft.com/office/drawing/2014/main" id="{98FCA003-173B-D18A-4FB6-26C8B71A0E09}"/>
              </a:ext>
            </a:extLst>
          </p:cNvPr>
          <p:cNvSpPr/>
          <p:nvPr/>
        </p:nvSpPr>
        <p:spPr>
          <a:xfrm>
            <a:off x="8826464" y="5429709"/>
            <a:ext cx="2362200" cy="578448"/>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b="1" dirty="0"/>
          </a:p>
          <a:p>
            <a:pPr marL="0" lvl="0" indent="0" algn="ctr" rtl="0">
              <a:spcBef>
                <a:spcPts val="0"/>
              </a:spcBef>
              <a:spcAft>
                <a:spcPts val="0"/>
              </a:spcAft>
              <a:buNone/>
            </a:pPr>
            <a:r>
              <a:rPr lang="en-US" sz="1100" b="1" dirty="0">
                <a:solidFill>
                  <a:srgbClr val="000000"/>
                </a:solidFill>
                <a:effectLst/>
                <a:latin typeface="Avenir Heavy" panose="02000503020000020003" pitchFamily="2" charset="0"/>
              </a:rPr>
              <a:t>End</a:t>
            </a:r>
          </a:p>
          <a:p>
            <a:pPr marL="0" lvl="0" indent="0" algn="ctr" rtl="0">
              <a:spcBef>
                <a:spcPts val="0"/>
              </a:spcBef>
              <a:spcAft>
                <a:spcPts val="0"/>
              </a:spcAft>
              <a:buNone/>
            </a:pPr>
            <a:r>
              <a:rPr lang="en-US" sz="1100" b="1" dirty="0">
                <a:solidFill>
                  <a:srgbClr val="000000"/>
                </a:solidFill>
                <a:latin typeface="Avenir Heavy" panose="02000503020000020003" pitchFamily="2" charset="0"/>
              </a:rPr>
              <a:t>X days or hours later at X time</a:t>
            </a:r>
            <a:br>
              <a:rPr lang="en-US" sz="800" b="1" dirty="0">
                <a:latin typeface="Avenir Heavy" panose="02000503020000020003" pitchFamily="2" charset="0"/>
              </a:rPr>
            </a:br>
            <a:endParaRPr sz="800" b="1" dirty="0">
              <a:latin typeface="Avenir Heavy" panose="02000503020000020003" pitchFamily="2" charset="0"/>
            </a:endParaRPr>
          </a:p>
        </p:txBody>
      </p:sp>
      <p:sp>
        <p:nvSpPr>
          <p:cNvPr id="102" name="Rectangle 101">
            <a:extLst>
              <a:ext uri="{FF2B5EF4-FFF2-40B4-BE49-F238E27FC236}">
                <a16:creationId xmlns:a16="http://schemas.microsoft.com/office/drawing/2014/main" id="{B4B3A01E-ECB5-3A18-DE3C-1B308767012C}"/>
              </a:ext>
            </a:extLst>
          </p:cNvPr>
          <p:cNvSpPr/>
          <p:nvPr/>
        </p:nvSpPr>
        <p:spPr>
          <a:xfrm>
            <a:off x="4258420" y="761999"/>
            <a:ext cx="3582899" cy="55626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Google Shape;56;p13">
            <a:extLst>
              <a:ext uri="{FF2B5EF4-FFF2-40B4-BE49-F238E27FC236}">
                <a16:creationId xmlns:a16="http://schemas.microsoft.com/office/drawing/2014/main" id="{3201F835-7217-6AC8-E9D1-BFA5E7F408A8}"/>
              </a:ext>
            </a:extLst>
          </p:cNvPr>
          <p:cNvSpPr/>
          <p:nvPr/>
        </p:nvSpPr>
        <p:spPr>
          <a:xfrm>
            <a:off x="4431192" y="2135377"/>
            <a:ext cx="915208" cy="42669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900" b="1" dirty="0">
                <a:latin typeface="Avenir Black" panose="02000503020000020003" pitchFamily="2" charset="0"/>
              </a:rPr>
              <a:t>OUTGOING TEXT</a:t>
            </a:r>
            <a:endParaRPr sz="900" b="1" dirty="0">
              <a:solidFill>
                <a:schemeClr val="dk1"/>
              </a:solidFill>
              <a:latin typeface="Avenir Black" panose="02000503020000020003" pitchFamily="2" charset="0"/>
            </a:endParaRPr>
          </a:p>
        </p:txBody>
      </p:sp>
      <p:sp>
        <p:nvSpPr>
          <p:cNvPr id="104" name="TextBox 103">
            <a:extLst>
              <a:ext uri="{FF2B5EF4-FFF2-40B4-BE49-F238E27FC236}">
                <a16:creationId xmlns:a16="http://schemas.microsoft.com/office/drawing/2014/main" id="{A9DE25F0-4738-58A7-D5F0-9092F24720D6}"/>
              </a:ext>
            </a:extLst>
          </p:cNvPr>
          <p:cNvSpPr txBox="1"/>
          <p:nvPr/>
        </p:nvSpPr>
        <p:spPr>
          <a:xfrm>
            <a:off x="5494660" y="2122050"/>
            <a:ext cx="2159431" cy="600164"/>
          </a:xfrm>
          <a:prstGeom prst="rect">
            <a:avLst/>
          </a:prstGeom>
          <a:noFill/>
        </p:spPr>
        <p:txBody>
          <a:bodyPr wrap="square" rtlCol="0">
            <a:spAutoFit/>
          </a:bodyPr>
          <a:lstStyle/>
          <a:p>
            <a:r>
              <a:rPr lang="en-US" sz="1100" dirty="0">
                <a:latin typeface="Avenir Book" panose="02000503020000020003" pitchFamily="2" charset="0"/>
              </a:rPr>
              <a:t>This shape is used for questions or prompts, often things that must be responded to.</a:t>
            </a:r>
          </a:p>
        </p:txBody>
      </p:sp>
      <p:sp>
        <p:nvSpPr>
          <p:cNvPr id="105" name="Google Shape;76;p13">
            <a:extLst>
              <a:ext uri="{FF2B5EF4-FFF2-40B4-BE49-F238E27FC236}">
                <a16:creationId xmlns:a16="http://schemas.microsoft.com/office/drawing/2014/main" id="{A93D97BF-90BF-421C-A9A3-6BCC7FD8D979}"/>
              </a:ext>
            </a:extLst>
          </p:cNvPr>
          <p:cNvSpPr/>
          <p:nvPr/>
        </p:nvSpPr>
        <p:spPr>
          <a:xfrm>
            <a:off x="4431191" y="2931185"/>
            <a:ext cx="915209" cy="426699"/>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algn="ctr"/>
            <a:r>
              <a:rPr lang="en-US" sz="900" b="1" dirty="0">
                <a:latin typeface="Avenir Black" panose="02000503020000020003" pitchFamily="2" charset="0"/>
              </a:rPr>
              <a:t>PATIENT RESPONSE</a:t>
            </a:r>
          </a:p>
          <a:p>
            <a:pPr marL="0" lvl="0" indent="0" algn="ctr" rtl="0">
              <a:spcBef>
                <a:spcPts val="0"/>
              </a:spcBef>
              <a:spcAft>
                <a:spcPts val="0"/>
              </a:spcAft>
              <a:buNone/>
            </a:pPr>
            <a:endParaRPr sz="1000" b="1" dirty="0"/>
          </a:p>
        </p:txBody>
      </p:sp>
      <p:sp>
        <p:nvSpPr>
          <p:cNvPr id="106" name="TextBox 105">
            <a:extLst>
              <a:ext uri="{FF2B5EF4-FFF2-40B4-BE49-F238E27FC236}">
                <a16:creationId xmlns:a16="http://schemas.microsoft.com/office/drawing/2014/main" id="{21444801-BF19-5944-FE56-B4F6AA2B4044}"/>
              </a:ext>
            </a:extLst>
          </p:cNvPr>
          <p:cNvSpPr txBox="1"/>
          <p:nvPr/>
        </p:nvSpPr>
        <p:spPr>
          <a:xfrm>
            <a:off x="5517986" y="2937087"/>
            <a:ext cx="2159430" cy="430887"/>
          </a:xfrm>
          <a:prstGeom prst="rect">
            <a:avLst/>
          </a:prstGeom>
          <a:noFill/>
        </p:spPr>
        <p:txBody>
          <a:bodyPr wrap="square" rtlCol="0">
            <a:spAutoFit/>
          </a:bodyPr>
          <a:lstStyle/>
          <a:p>
            <a:r>
              <a:rPr lang="en-US" sz="1100" dirty="0">
                <a:latin typeface="Avenir Book" panose="02000503020000020003" pitchFamily="2" charset="0"/>
              </a:rPr>
              <a:t>This shape indicates a response from a patient.</a:t>
            </a:r>
          </a:p>
        </p:txBody>
      </p:sp>
      <p:sp>
        <p:nvSpPr>
          <p:cNvPr id="109" name="TextBox 108">
            <a:extLst>
              <a:ext uri="{FF2B5EF4-FFF2-40B4-BE49-F238E27FC236}">
                <a16:creationId xmlns:a16="http://schemas.microsoft.com/office/drawing/2014/main" id="{9EFCCE3E-B29A-3F91-2D16-3FBBC74B0523}"/>
              </a:ext>
            </a:extLst>
          </p:cNvPr>
          <p:cNvSpPr txBox="1"/>
          <p:nvPr/>
        </p:nvSpPr>
        <p:spPr>
          <a:xfrm>
            <a:off x="5517986" y="3574349"/>
            <a:ext cx="2156360" cy="600164"/>
          </a:xfrm>
          <a:prstGeom prst="rect">
            <a:avLst/>
          </a:prstGeom>
          <a:noFill/>
        </p:spPr>
        <p:txBody>
          <a:bodyPr wrap="square" rtlCol="0">
            <a:spAutoFit/>
          </a:bodyPr>
          <a:lstStyle/>
          <a:p>
            <a:r>
              <a:rPr lang="en-US" sz="1100" dirty="0">
                <a:latin typeface="Avenir Book" panose="02000503020000020003" pitchFamily="2" charset="0"/>
              </a:rPr>
              <a:t>This shape is used to indicate when an </a:t>
            </a:r>
            <a:r>
              <a:rPr lang="en-US" sz="1100" b="1" dirty="0">
                <a:latin typeface="Avenir Book" panose="02000503020000020003" pitchFamily="2" charset="0"/>
              </a:rPr>
              <a:t>incident or alert </a:t>
            </a:r>
            <a:r>
              <a:rPr lang="en-US" sz="1100" dirty="0">
                <a:latin typeface="Avenir Book" panose="02000503020000020003" pitchFamily="2" charset="0"/>
              </a:rPr>
              <a:t>is sent to staff. </a:t>
            </a:r>
          </a:p>
        </p:txBody>
      </p:sp>
      <p:sp>
        <p:nvSpPr>
          <p:cNvPr id="117" name="Google Shape;55;p13">
            <a:extLst>
              <a:ext uri="{FF2B5EF4-FFF2-40B4-BE49-F238E27FC236}">
                <a16:creationId xmlns:a16="http://schemas.microsoft.com/office/drawing/2014/main" id="{00157543-F2E7-8D47-D3F3-7F0530D06035}"/>
              </a:ext>
            </a:extLst>
          </p:cNvPr>
          <p:cNvSpPr/>
          <p:nvPr/>
        </p:nvSpPr>
        <p:spPr>
          <a:xfrm>
            <a:off x="4424532" y="1181654"/>
            <a:ext cx="915208" cy="578448"/>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lang="en-US" sz="1000" b="1" dirty="0"/>
          </a:p>
          <a:p>
            <a:pPr marL="0" lvl="0" indent="0" algn="ctr" rtl="0">
              <a:spcBef>
                <a:spcPts val="0"/>
              </a:spcBef>
              <a:spcAft>
                <a:spcPts val="0"/>
              </a:spcAft>
              <a:buNone/>
            </a:pPr>
            <a:r>
              <a:rPr lang="en-US" sz="900" b="1" dirty="0">
                <a:latin typeface="Avenir Black" panose="02000503020000020003" pitchFamily="2" charset="0"/>
              </a:rPr>
              <a:t>START/ END</a:t>
            </a:r>
            <a:br>
              <a:rPr lang="en-US" sz="800" dirty="0">
                <a:latin typeface="Avenir Medium" panose="02000503020000020003" pitchFamily="2" charset="0"/>
              </a:rPr>
            </a:br>
            <a:endParaRPr sz="800" dirty="0">
              <a:latin typeface="Avenir Medium" panose="02000503020000020003" pitchFamily="2" charset="0"/>
            </a:endParaRPr>
          </a:p>
        </p:txBody>
      </p:sp>
      <p:sp>
        <p:nvSpPr>
          <p:cNvPr id="118" name="TextBox 117">
            <a:extLst>
              <a:ext uri="{FF2B5EF4-FFF2-40B4-BE49-F238E27FC236}">
                <a16:creationId xmlns:a16="http://schemas.microsoft.com/office/drawing/2014/main" id="{476192C5-04F3-E3DC-F56D-8F683A7F73D5}"/>
              </a:ext>
            </a:extLst>
          </p:cNvPr>
          <p:cNvSpPr txBox="1"/>
          <p:nvPr/>
        </p:nvSpPr>
        <p:spPr>
          <a:xfrm>
            <a:off x="5510656" y="1102535"/>
            <a:ext cx="2159431" cy="938719"/>
          </a:xfrm>
          <a:prstGeom prst="rect">
            <a:avLst/>
          </a:prstGeom>
          <a:noFill/>
        </p:spPr>
        <p:txBody>
          <a:bodyPr wrap="square" rtlCol="0">
            <a:spAutoFit/>
          </a:bodyPr>
          <a:lstStyle/>
          <a:p>
            <a:r>
              <a:rPr lang="en-US" sz="1100" dirty="0">
                <a:latin typeface="Avenir Book" panose="02000503020000020003" pitchFamily="2" charset="0"/>
              </a:rPr>
              <a:t>Every conversations has a start and an end point (sometimes referred to as the conversation window). Use this shape to identify both moments.</a:t>
            </a:r>
          </a:p>
        </p:txBody>
      </p:sp>
      <p:sp>
        <p:nvSpPr>
          <p:cNvPr id="123" name="Google Shape;54;p13">
            <a:extLst>
              <a:ext uri="{FF2B5EF4-FFF2-40B4-BE49-F238E27FC236}">
                <a16:creationId xmlns:a16="http://schemas.microsoft.com/office/drawing/2014/main" id="{0A333B65-414E-B3B2-27C0-49E2ECCCC3B0}"/>
              </a:ext>
            </a:extLst>
          </p:cNvPr>
          <p:cNvSpPr/>
          <p:nvPr/>
        </p:nvSpPr>
        <p:spPr>
          <a:xfrm>
            <a:off x="4258421" y="769276"/>
            <a:ext cx="3582898" cy="263863"/>
          </a:xfrm>
          <a:prstGeom prst="rect">
            <a:avLst/>
          </a:prstGeom>
          <a:solidFill>
            <a:srgbClr val="00346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b="1" spc="50" dirty="0">
                <a:solidFill>
                  <a:schemeClr val="bg1"/>
                </a:solidFill>
                <a:latin typeface="Avenir Heavy" panose="02000503020000020003" pitchFamily="2" charset="0"/>
              </a:rPr>
              <a:t>KEY</a:t>
            </a:r>
            <a:endParaRPr sz="1400" b="1" spc="50" dirty="0">
              <a:solidFill>
                <a:schemeClr val="bg1"/>
              </a:solidFill>
              <a:latin typeface="Avenir Heavy" panose="02000503020000020003" pitchFamily="2" charset="0"/>
            </a:endParaRPr>
          </a:p>
        </p:txBody>
      </p:sp>
      <p:sp>
        <p:nvSpPr>
          <p:cNvPr id="14" name="5-Point Star 13">
            <a:extLst>
              <a:ext uri="{FF2B5EF4-FFF2-40B4-BE49-F238E27FC236}">
                <a16:creationId xmlns:a16="http://schemas.microsoft.com/office/drawing/2014/main" id="{7F52084F-A2A8-4F40-0404-0A190BFD4407}"/>
              </a:ext>
            </a:extLst>
          </p:cNvPr>
          <p:cNvSpPr/>
          <p:nvPr/>
        </p:nvSpPr>
        <p:spPr>
          <a:xfrm>
            <a:off x="4649209" y="3649745"/>
            <a:ext cx="465215" cy="465215"/>
          </a:xfrm>
          <a:prstGeom prst="star5">
            <a:avLst/>
          </a:prstGeom>
          <a:solidFill>
            <a:schemeClr val="accent4">
              <a:lumMod val="60000"/>
              <a:lumOff val="40000"/>
            </a:schemeClr>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a:extLst>
              <a:ext uri="{FF2B5EF4-FFF2-40B4-BE49-F238E27FC236}">
                <a16:creationId xmlns:a16="http://schemas.microsoft.com/office/drawing/2014/main" id="{5E467D36-920E-6E98-719C-408E789C23A6}"/>
              </a:ext>
            </a:extLst>
          </p:cNvPr>
          <p:cNvSpPr/>
          <p:nvPr/>
        </p:nvSpPr>
        <p:spPr>
          <a:xfrm>
            <a:off x="8484346" y="4233671"/>
            <a:ext cx="527170" cy="527170"/>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venir Heavy" panose="02000503020000020003" pitchFamily="2" charset="0"/>
              </a:rPr>
              <a:t>1</a:t>
            </a:r>
          </a:p>
        </p:txBody>
      </p:sp>
      <p:sp>
        <p:nvSpPr>
          <p:cNvPr id="2" name="Google Shape;76;p13">
            <a:extLst>
              <a:ext uri="{FF2B5EF4-FFF2-40B4-BE49-F238E27FC236}">
                <a16:creationId xmlns:a16="http://schemas.microsoft.com/office/drawing/2014/main" id="{5BAE71B6-3508-321D-C881-B4266417C9AB}"/>
              </a:ext>
            </a:extLst>
          </p:cNvPr>
          <p:cNvSpPr/>
          <p:nvPr/>
        </p:nvSpPr>
        <p:spPr>
          <a:xfrm>
            <a:off x="4424213" y="4993261"/>
            <a:ext cx="915209" cy="426699"/>
          </a:xfrm>
          <a:prstGeom prst="rect">
            <a:avLst/>
          </a:prstGeom>
          <a:solidFill>
            <a:srgbClr val="B5A7D5"/>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algn="ctr"/>
            <a:r>
              <a:rPr lang="en-US" sz="900" b="1" dirty="0">
                <a:latin typeface="Avenir Black" panose="02000503020000020003" pitchFamily="2" charset="0"/>
              </a:rPr>
              <a:t>SURVEY</a:t>
            </a:r>
          </a:p>
          <a:p>
            <a:pPr marL="0" lvl="0" indent="0" algn="ctr" rtl="0">
              <a:spcBef>
                <a:spcPts val="0"/>
              </a:spcBef>
              <a:spcAft>
                <a:spcPts val="0"/>
              </a:spcAft>
              <a:buNone/>
            </a:pPr>
            <a:endParaRPr sz="1000" b="1" dirty="0"/>
          </a:p>
        </p:txBody>
      </p:sp>
      <p:sp>
        <p:nvSpPr>
          <p:cNvPr id="9" name="TextBox 8">
            <a:extLst>
              <a:ext uri="{FF2B5EF4-FFF2-40B4-BE49-F238E27FC236}">
                <a16:creationId xmlns:a16="http://schemas.microsoft.com/office/drawing/2014/main" id="{7B6B327C-1587-2C59-9C2B-2A5821546C97}"/>
              </a:ext>
            </a:extLst>
          </p:cNvPr>
          <p:cNvSpPr txBox="1"/>
          <p:nvPr/>
        </p:nvSpPr>
        <p:spPr>
          <a:xfrm>
            <a:off x="5486284" y="4958826"/>
            <a:ext cx="2159431" cy="430887"/>
          </a:xfrm>
          <a:prstGeom prst="rect">
            <a:avLst/>
          </a:prstGeom>
          <a:noFill/>
        </p:spPr>
        <p:txBody>
          <a:bodyPr wrap="square" rtlCol="0">
            <a:spAutoFit/>
          </a:bodyPr>
          <a:lstStyle/>
          <a:p>
            <a:r>
              <a:rPr lang="en-US" sz="1100" dirty="0">
                <a:latin typeface="Avenir Book" panose="02000503020000020003" pitchFamily="2" charset="0"/>
              </a:rPr>
              <a:t>This shape is used for surveys, sent to patients or staff.</a:t>
            </a:r>
          </a:p>
        </p:txBody>
      </p:sp>
      <p:sp>
        <p:nvSpPr>
          <p:cNvPr id="24" name="TextBox 23">
            <a:extLst>
              <a:ext uri="{FF2B5EF4-FFF2-40B4-BE49-F238E27FC236}">
                <a16:creationId xmlns:a16="http://schemas.microsoft.com/office/drawing/2014/main" id="{4DD1A7B9-A77F-190D-9D08-116CBF40FA42}"/>
              </a:ext>
            </a:extLst>
          </p:cNvPr>
          <p:cNvSpPr txBox="1"/>
          <p:nvPr/>
        </p:nvSpPr>
        <p:spPr>
          <a:xfrm>
            <a:off x="4410821" y="5677799"/>
            <a:ext cx="1062762" cy="253916"/>
          </a:xfrm>
          <a:prstGeom prst="rect">
            <a:avLst/>
          </a:prstGeom>
          <a:noFill/>
          <a:ln>
            <a:noFill/>
            <a:prstDash val="dash"/>
          </a:ln>
        </p:spPr>
        <p:txBody>
          <a:bodyPr wrap="square" rtlCol="0">
            <a:spAutoFit/>
          </a:bodyPr>
          <a:lstStyle/>
          <a:p>
            <a:r>
              <a:rPr lang="en-US" sz="1050" b="1" dirty="0">
                <a:latin typeface="Avenir Heavy" panose="02000503020000020003" pitchFamily="2" charset="0"/>
              </a:rPr>
              <a:t>{ VARIABLE }</a:t>
            </a:r>
          </a:p>
        </p:txBody>
      </p:sp>
      <p:sp>
        <p:nvSpPr>
          <p:cNvPr id="26" name="TextBox 25">
            <a:extLst>
              <a:ext uri="{FF2B5EF4-FFF2-40B4-BE49-F238E27FC236}">
                <a16:creationId xmlns:a16="http://schemas.microsoft.com/office/drawing/2014/main" id="{EBA4B4B6-05E5-3CBF-E36C-AFB370BFD182}"/>
              </a:ext>
            </a:extLst>
          </p:cNvPr>
          <p:cNvSpPr txBox="1"/>
          <p:nvPr/>
        </p:nvSpPr>
        <p:spPr>
          <a:xfrm>
            <a:off x="5473584" y="5495835"/>
            <a:ext cx="2290037" cy="600164"/>
          </a:xfrm>
          <a:prstGeom prst="rect">
            <a:avLst/>
          </a:prstGeom>
          <a:noFill/>
        </p:spPr>
        <p:txBody>
          <a:bodyPr wrap="square" rtlCol="0">
            <a:spAutoFit/>
          </a:bodyPr>
          <a:lstStyle/>
          <a:p>
            <a:r>
              <a:rPr lang="en-US" sz="1100" dirty="0">
                <a:latin typeface="Avenir Book" panose="02000503020000020003" pitchFamily="2" charset="0"/>
              </a:rPr>
              <a:t>Text in curly brackets { } indicates that a pre-populated variable is piped into a message.</a:t>
            </a:r>
          </a:p>
        </p:txBody>
      </p:sp>
      <p:sp>
        <p:nvSpPr>
          <p:cNvPr id="29" name="TextBox 28">
            <a:extLst>
              <a:ext uri="{FF2B5EF4-FFF2-40B4-BE49-F238E27FC236}">
                <a16:creationId xmlns:a16="http://schemas.microsoft.com/office/drawing/2014/main" id="{C8794CA7-26B0-762D-42E4-43C060362F73}"/>
              </a:ext>
            </a:extLst>
          </p:cNvPr>
          <p:cNvSpPr txBox="1"/>
          <p:nvPr/>
        </p:nvSpPr>
        <p:spPr>
          <a:xfrm>
            <a:off x="5521056" y="4249911"/>
            <a:ext cx="2156360" cy="600164"/>
          </a:xfrm>
          <a:prstGeom prst="rect">
            <a:avLst/>
          </a:prstGeom>
          <a:noFill/>
        </p:spPr>
        <p:txBody>
          <a:bodyPr wrap="square" rtlCol="0">
            <a:spAutoFit/>
          </a:bodyPr>
          <a:lstStyle/>
          <a:p>
            <a:r>
              <a:rPr lang="en-US" sz="1100" dirty="0">
                <a:latin typeface="Avenir Book" panose="02000503020000020003" pitchFamily="2" charset="0"/>
              </a:rPr>
              <a:t>This shape is used to indicate when a participant texts in a </a:t>
            </a:r>
            <a:r>
              <a:rPr lang="en-US" sz="1100" b="1" dirty="0">
                <a:latin typeface="Avenir Book" panose="02000503020000020003" pitchFamily="2" charset="0"/>
              </a:rPr>
              <a:t>keyword</a:t>
            </a:r>
            <a:r>
              <a:rPr lang="en-US" sz="1100" dirty="0">
                <a:latin typeface="Avenir Book" panose="02000503020000020003" pitchFamily="2" charset="0"/>
              </a:rPr>
              <a:t>.</a:t>
            </a:r>
          </a:p>
        </p:txBody>
      </p:sp>
      <p:sp>
        <p:nvSpPr>
          <p:cNvPr id="30" name="Triangle 29">
            <a:extLst>
              <a:ext uri="{FF2B5EF4-FFF2-40B4-BE49-F238E27FC236}">
                <a16:creationId xmlns:a16="http://schemas.microsoft.com/office/drawing/2014/main" id="{5C76D0A8-9A23-7E17-A403-F07F5A49A9A6}"/>
              </a:ext>
            </a:extLst>
          </p:cNvPr>
          <p:cNvSpPr/>
          <p:nvPr/>
        </p:nvSpPr>
        <p:spPr>
          <a:xfrm>
            <a:off x="4674498" y="4368198"/>
            <a:ext cx="417411" cy="359837"/>
          </a:xfrm>
          <a:prstGeom prst="triangle">
            <a:avLst/>
          </a:prstGeom>
          <a:solidFill>
            <a:schemeClr val="accent2">
              <a:lumMod val="60000"/>
              <a:lumOff val="40000"/>
            </a:schemeClr>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5403A32-CA27-1DB4-8667-6131827F7440}"/>
              </a:ext>
            </a:extLst>
          </p:cNvPr>
          <p:cNvSpPr txBox="1"/>
          <p:nvPr/>
        </p:nvSpPr>
        <p:spPr>
          <a:xfrm>
            <a:off x="359834" y="726812"/>
            <a:ext cx="3509059" cy="4310347"/>
          </a:xfrm>
          <a:prstGeom prst="rect">
            <a:avLst/>
          </a:prstGeom>
          <a:noFill/>
        </p:spPr>
        <p:txBody>
          <a:bodyPr wrap="square" rtlCol="0">
            <a:spAutoFit/>
          </a:bodyPr>
          <a:lstStyle/>
          <a:p>
            <a:pPr>
              <a:lnSpc>
                <a:spcPct val="150000"/>
              </a:lnSpc>
            </a:pPr>
            <a:r>
              <a:rPr lang="en-US" sz="1600" b="1" dirty="0">
                <a:effectLst/>
                <a:latin typeface="Avenir Heavy" panose="02000503020000020003" pitchFamily="2" charset="0"/>
                <a:ea typeface="Times New Roman" panose="02020603050405020304" pitchFamily="18" charset="0"/>
                <a:cs typeface="Times New Roman" panose="02020603050405020304" pitchFamily="18" charset="0"/>
              </a:rPr>
              <a:t>Conversations</a:t>
            </a:r>
          </a:p>
          <a:p>
            <a:pPr>
              <a:lnSpc>
                <a:spcPct val="150000"/>
              </a:lnSpc>
            </a:pPr>
            <a:endParaRPr lang="en-US" sz="1400" dirty="0">
              <a:effectLst/>
              <a:latin typeface="Avenir Book" panose="02000503020000020003" pitchFamily="2" charset="0"/>
              <a:ea typeface="Times New Roman" panose="02020603050405020304" pitchFamily="18" charset="0"/>
              <a:cs typeface="Times New Roman" panose="02020603050405020304" pitchFamily="18" charset="0"/>
            </a:endParaRPr>
          </a:p>
          <a:p>
            <a:pPr>
              <a:lnSpc>
                <a:spcPct val="150000"/>
              </a:lnSpc>
            </a:pPr>
            <a:r>
              <a:rPr lang="en-US" sz="1400" dirty="0">
                <a:effectLst/>
                <a:latin typeface="Avenir Book" panose="02000503020000020003" pitchFamily="2" charset="0"/>
                <a:ea typeface="Times New Roman" panose="02020603050405020304" pitchFamily="18" charset="0"/>
                <a:cs typeface="Times New Roman" panose="02020603050405020304" pitchFamily="18" charset="0"/>
              </a:rPr>
              <a:t>Way to Health allows users to engage in bi-directional conversations with patients. Conversations can be configured to trigger specific outcomes depending responses and can be scheduled for a particular date/time or initiated when a patient texts in a keyword. </a:t>
            </a:r>
          </a:p>
          <a:p>
            <a:pPr>
              <a:lnSpc>
                <a:spcPct val="150000"/>
              </a:lnSpc>
            </a:pPr>
            <a:endParaRPr lang="en-US" sz="1400" dirty="0">
              <a:effectLst/>
              <a:latin typeface="Avenir Book" panose="02000503020000020003" pitchFamily="2" charset="0"/>
              <a:ea typeface="Times New Roman" panose="02020603050405020304" pitchFamily="18" charset="0"/>
              <a:cs typeface="Times New Roman" panose="02020603050405020304" pitchFamily="18" charset="0"/>
            </a:endParaRPr>
          </a:p>
          <a:p>
            <a:pPr>
              <a:lnSpc>
                <a:spcPct val="150000"/>
              </a:lnSpc>
            </a:pPr>
            <a:r>
              <a:rPr lang="en-US" sz="1400" dirty="0">
                <a:latin typeface="Avenir Book" panose="02000503020000020003" pitchFamily="2" charset="0"/>
                <a:cs typeface="Times New Roman" panose="02020603050405020304" pitchFamily="18" charset="0"/>
              </a:rPr>
              <a:t>Use the Key and Conversation Flow (to the right) and the Conversation Examples to plan your program’s conversations. </a:t>
            </a:r>
            <a:endParaRPr lang="en-US" sz="1400" dirty="0"/>
          </a:p>
        </p:txBody>
      </p:sp>
      <p:sp>
        <p:nvSpPr>
          <p:cNvPr id="17" name="Slide Number Placeholder 12">
            <a:extLst>
              <a:ext uri="{FF2B5EF4-FFF2-40B4-BE49-F238E27FC236}">
                <a16:creationId xmlns:a16="http://schemas.microsoft.com/office/drawing/2014/main" id="{48BBE69B-12D1-BB56-5BDB-A6F73A6BD9B9}"/>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4</a:t>
            </a:r>
          </a:p>
        </p:txBody>
      </p:sp>
      <p:sp>
        <p:nvSpPr>
          <p:cNvPr id="18" name="Rectangle 17">
            <a:extLst>
              <a:ext uri="{FF2B5EF4-FFF2-40B4-BE49-F238E27FC236}">
                <a16:creationId xmlns:a16="http://schemas.microsoft.com/office/drawing/2014/main" id="{7B3B8121-8A18-54AA-DB8B-C2262AE6117D}"/>
              </a:ext>
            </a:extLst>
          </p:cNvPr>
          <p:cNvSpPr/>
          <p:nvPr/>
        </p:nvSpPr>
        <p:spPr>
          <a:xfrm>
            <a:off x="8228101" y="762000"/>
            <a:ext cx="3582899" cy="55626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Google Shape;54;p13">
            <a:extLst>
              <a:ext uri="{FF2B5EF4-FFF2-40B4-BE49-F238E27FC236}">
                <a16:creationId xmlns:a16="http://schemas.microsoft.com/office/drawing/2014/main" id="{6936E26A-7F2A-449A-BE1A-951F66A38006}"/>
              </a:ext>
            </a:extLst>
          </p:cNvPr>
          <p:cNvSpPr/>
          <p:nvPr/>
        </p:nvSpPr>
        <p:spPr>
          <a:xfrm>
            <a:off x="8228102" y="769276"/>
            <a:ext cx="3582898" cy="263863"/>
          </a:xfrm>
          <a:prstGeom prst="rect">
            <a:avLst/>
          </a:prstGeom>
          <a:solidFill>
            <a:srgbClr val="00346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b="1" spc="50" dirty="0">
                <a:solidFill>
                  <a:schemeClr val="bg1"/>
                </a:solidFill>
                <a:latin typeface="Avenir Heavy" panose="02000503020000020003" pitchFamily="2" charset="0"/>
              </a:rPr>
              <a:t>CONVERSATION FLOW</a:t>
            </a:r>
            <a:endParaRPr sz="1400" b="1" spc="50" dirty="0">
              <a:solidFill>
                <a:schemeClr val="bg1"/>
              </a:solidFill>
              <a:latin typeface="Avenir Heavy" panose="02000503020000020003" pitchFamily="2" charset="0"/>
            </a:endParaRPr>
          </a:p>
        </p:txBody>
      </p:sp>
      <p:sp>
        <p:nvSpPr>
          <p:cNvPr id="22" name="Google Shape;76;p13">
            <a:extLst>
              <a:ext uri="{FF2B5EF4-FFF2-40B4-BE49-F238E27FC236}">
                <a16:creationId xmlns:a16="http://schemas.microsoft.com/office/drawing/2014/main" id="{29ED4D53-ED55-939B-B80C-32F8C8A8E36E}"/>
              </a:ext>
            </a:extLst>
          </p:cNvPr>
          <p:cNvSpPr/>
          <p:nvPr/>
        </p:nvSpPr>
        <p:spPr>
          <a:xfrm>
            <a:off x="10249069" y="4602501"/>
            <a:ext cx="915209" cy="426699"/>
          </a:xfrm>
          <a:prstGeom prst="rect">
            <a:avLst/>
          </a:prstGeom>
          <a:solidFill>
            <a:srgbClr val="B5A7D5"/>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algn="ctr"/>
            <a:r>
              <a:rPr lang="en-US" sz="900" b="1" dirty="0">
                <a:latin typeface="Avenir Black" panose="02000503020000020003" pitchFamily="2" charset="0"/>
              </a:rPr>
              <a:t>SURVEY</a:t>
            </a:r>
          </a:p>
          <a:p>
            <a:pPr marL="0" lvl="0" indent="0" algn="ctr" rtl="0">
              <a:spcBef>
                <a:spcPts val="0"/>
              </a:spcBef>
              <a:spcAft>
                <a:spcPts val="0"/>
              </a:spcAft>
              <a:buNone/>
            </a:pPr>
            <a:endParaRPr sz="1000" b="1" dirty="0"/>
          </a:p>
        </p:txBody>
      </p:sp>
    </p:spTree>
    <p:extLst>
      <p:ext uri="{BB962C8B-B14F-4D97-AF65-F5344CB8AC3E}">
        <p14:creationId xmlns:p14="http://schemas.microsoft.com/office/powerpoint/2010/main" val="174515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Google Shape;60;p13">
            <a:extLst>
              <a:ext uri="{FF2B5EF4-FFF2-40B4-BE49-F238E27FC236}">
                <a16:creationId xmlns:a16="http://schemas.microsoft.com/office/drawing/2014/main" id="{D9117C33-B40D-2D74-4935-B1C7C7080423}"/>
              </a:ext>
            </a:extLst>
          </p:cNvPr>
          <p:cNvCxnSpPr>
            <a:cxnSpLocks/>
          </p:cNvCxnSpPr>
          <p:nvPr/>
        </p:nvCxnSpPr>
        <p:spPr>
          <a:xfrm>
            <a:off x="7262884" y="6005022"/>
            <a:ext cx="3016818" cy="0"/>
          </a:xfrm>
          <a:prstGeom prst="straightConnector1">
            <a:avLst/>
          </a:prstGeom>
          <a:noFill/>
          <a:ln w="9525" cap="flat" cmpd="sng">
            <a:solidFill>
              <a:schemeClr val="dk2"/>
            </a:solidFill>
            <a:prstDash val="solid"/>
            <a:round/>
            <a:headEnd type="none" w="med" len="med"/>
            <a:tailEnd type="triangle" w="med" len="med"/>
          </a:ln>
        </p:spPr>
      </p:cxnSp>
      <p:cxnSp>
        <p:nvCxnSpPr>
          <p:cNvPr id="28" name="Elbow Connector 27">
            <a:extLst>
              <a:ext uri="{FF2B5EF4-FFF2-40B4-BE49-F238E27FC236}">
                <a16:creationId xmlns:a16="http://schemas.microsoft.com/office/drawing/2014/main" id="{59C2B3BC-9C95-A37A-90AD-5AAE69F3161E}"/>
              </a:ext>
            </a:extLst>
          </p:cNvPr>
          <p:cNvCxnSpPr>
            <a:cxnSpLocks/>
          </p:cNvCxnSpPr>
          <p:nvPr/>
        </p:nvCxnSpPr>
        <p:spPr>
          <a:xfrm rot="16200000" flipH="1">
            <a:off x="5616939" y="4499878"/>
            <a:ext cx="2289004" cy="721284"/>
          </a:xfrm>
          <a:prstGeom prst="bentConnector3">
            <a:avLst>
              <a:gd name="adj1" fmla="val 59432"/>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a:extLst>
              <a:ext uri="{FF2B5EF4-FFF2-40B4-BE49-F238E27FC236}">
                <a16:creationId xmlns:a16="http://schemas.microsoft.com/office/drawing/2014/main" id="{3F6E06EE-02B6-5BA9-9063-91F035065087}"/>
              </a:ext>
            </a:extLst>
          </p:cNvPr>
          <p:cNvCxnSpPr>
            <a:cxnSpLocks/>
            <a:endCxn id="162" idx="2"/>
          </p:cNvCxnSpPr>
          <p:nvPr/>
        </p:nvCxnSpPr>
        <p:spPr>
          <a:xfrm>
            <a:off x="4522891" y="3886196"/>
            <a:ext cx="7049964" cy="1001379"/>
          </a:xfrm>
          <a:prstGeom prst="bentConnector4">
            <a:avLst>
              <a:gd name="adj1" fmla="val 1464"/>
              <a:gd name="adj2" fmla="val 277556"/>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oogle Shape;60;p13">
            <a:extLst>
              <a:ext uri="{FF2B5EF4-FFF2-40B4-BE49-F238E27FC236}">
                <a16:creationId xmlns:a16="http://schemas.microsoft.com/office/drawing/2014/main" id="{A522750F-C47D-49AB-BBC7-1DDED7BE3E19}"/>
              </a:ext>
            </a:extLst>
          </p:cNvPr>
          <p:cNvCxnSpPr>
            <a:cxnSpLocks/>
          </p:cNvCxnSpPr>
          <p:nvPr/>
        </p:nvCxnSpPr>
        <p:spPr>
          <a:xfrm flipV="1">
            <a:off x="4833965" y="1501269"/>
            <a:ext cx="1937834" cy="6347"/>
          </a:xfrm>
          <a:prstGeom prst="straightConnector1">
            <a:avLst/>
          </a:prstGeom>
          <a:noFill/>
          <a:ln w="9525" cap="flat" cmpd="sng">
            <a:solidFill>
              <a:schemeClr val="dk2"/>
            </a:solidFill>
            <a:prstDash val="solid"/>
            <a:round/>
            <a:headEnd type="none" w="med" len="med"/>
            <a:tailEnd type="triangle" w="med" len="med"/>
          </a:ln>
        </p:spPr>
      </p:cxnSp>
      <p:cxnSp>
        <p:nvCxnSpPr>
          <p:cNvPr id="3" name="Google Shape;60;p13">
            <a:extLst>
              <a:ext uri="{FF2B5EF4-FFF2-40B4-BE49-F238E27FC236}">
                <a16:creationId xmlns:a16="http://schemas.microsoft.com/office/drawing/2014/main" id="{030088AC-0CDD-73DE-0FBE-9C4B342BF43A}"/>
              </a:ext>
            </a:extLst>
          </p:cNvPr>
          <p:cNvCxnSpPr>
            <a:cxnSpLocks/>
          </p:cNvCxnSpPr>
          <p:nvPr/>
        </p:nvCxnSpPr>
        <p:spPr>
          <a:xfrm>
            <a:off x="9806001" y="2527554"/>
            <a:ext cx="1395399" cy="0"/>
          </a:xfrm>
          <a:prstGeom prst="straightConnector1">
            <a:avLst/>
          </a:prstGeom>
          <a:noFill/>
          <a:ln w="9525" cap="flat" cmpd="sng">
            <a:solidFill>
              <a:schemeClr val="tx1"/>
            </a:solidFill>
            <a:prstDash val="solid"/>
            <a:round/>
            <a:headEnd type="none" w="med" len="med"/>
            <a:tailEnd type="triangle" w="med" len="med"/>
          </a:ln>
        </p:spPr>
      </p:cxnSp>
      <p:cxnSp>
        <p:nvCxnSpPr>
          <p:cNvPr id="23" name="Google Shape;60;p13">
            <a:extLst>
              <a:ext uri="{FF2B5EF4-FFF2-40B4-BE49-F238E27FC236}">
                <a16:creationId xmlns:a16="http://schemas.microsoft.com/office/drawing/2014/main" id="{B62E9771-4E22-60BD-E8B9-C72192E218D2}"/>
              </a:ext>
            </a:extLst>
          </p:cNvPr>
          <p:cNvCxnSpPr>
            <a:cxnSpLocks/>
          </p:cNvCxnSpPr>
          <p:nvPr/>
        </p:nvCxnSpPr>
        <p:spPr>
          <a:xfrm>
            <a:off x="9586521" y="1425722"/>
            <a:ext cx="1395399" cy="0"/>
          </a:xfrm>
          <a:prstGeom prst="straightConnector1">
            <a:avLst/>
          </a:prstGeom>
          <a:noFill/>
          <a:ln w="9525" cap="flat" cmpd="sng">
            <a:solidFill>
              <a:schemeClr val="tx1"/>
            </a:solidFill>
            <a:prstDash val="solid"/>
            <a:round/>
            <a:headEnd type="none" w="med" len="med"/>
            <a:tailEnd type="triangle" w="med" len="med"/>
          </a:ln>
        </p:spPr>
      </p:cxnSp>
      <p:cxnSp>
        <p:nvCxnSpPr>
          <p:cNvPr id="18" name="Google Shape;139;p15">
            <a:extLst>
              <a:ext uri="{FF2B5EF4-FFF2-40B4-BE49-F238E27FC236}">
                <a16:creationId xmlns:a16="http://schemas.microsoft.com/office/drawing/2014/main" id="{193CDC44-FDE7-2450-BAEE-1DC55A8FBD54}"/>
              </a:ext>
            </a:extLst>
          </p:cNvPr>
          <p:cNvCxnSpPr>
            <a:cxnSpLocks/>
          </p:cNvCxnSpPr>
          <p:nvPr/>
        </p:nvCxnSpPr>
        <p:spPr>
          <a:xfrm>
            <a:off x="1793115" y="4804657"/>
            <a:ext cx="1607837" cy="1326811"/>
          </a:xfrm>
          <a:prstGeom prst="bentConnector3">
            <a:avLst>
              <a:gd name="adj1" fmla="val 68957"/>
            </a:avLst>
          </a:prstGeom>
          <a:noFill/>
          <a:ln w="9525" cap="flat" cmpd="sng">
            <a:solidFill>
              <a:schemeClr val="tx1"/>
            </a:solidFill>
            <a:prstDash val="solid"/>
            <a:round/>
            <a:headEnd type="none" w="med" len="med"/>
            <a:tailEnd type="none" w="med" len="med"/>
          </a:ln>
        </p:spPr>
      </p:cxnSp>
      <p:cxnSp>
        <p:nvCxnSpPr>
          <p:cNvPr id="77" name="Google Shape;139;p15">
            <a:extLst>
              <a:ext uri="{FF2B5EF4-FFF2-40B4-BE49-F238E27FC236}">
                <a16:creationId xmlns:a16="http://schemas.microsoft.com/office/drawing/2014/main" id="{91BC6D33-05C9-6867-910E-E8DFE37C2428}"/>
              </a:ext>
            </a:extLst>
          </p:cNvPr>
          <p:cNvCxnSpPr>
            <a:cxnSpLocks/>
          </p:cNvCxnSpPr>
          <p:nvPr/>
        </p:nvCxnSpPr>
        <p:spPr>
          <a:xfrm flipV="1">
            <a:off x="2863758" y="1343864"/>
            <a:ext cx="1074388" cy="13793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232" name="Google Shape;60;p13">
            <a:extLst>
              <a:ext uri="{FF2B5EF4-FFF2-40B4-BE49-F238E27FC236}">
                <a16:creationId xmlns:a16="http://schemas.microsoft.com/office/drawing/2014/main" id="{2EF74D1E-C434-0713-BB9F-E5A0D1B948EB}"/>
              </a:ext>
            </a:extLst>
          </p:cNvPr>
          <p:cNvCxnSpPr>
            <a:cxnSpLocks/>
          </p:cNvCxnSpPr>
          <p:nvPr/>
        </p:nvCxnSpPr>
        <p:spPr>
          <a:xfrm>
            <a:off x="6581976" y="3429000"/>
            <a:ext cx="2151499" cy="0"/>
          </a:xfrm>
          <a:prstGeom prst="straightConnector1">
            <a:avLst/>
          </a:prstGeom>
          <a:noFill/>
          <a:ln w="9525" cap="flat" cmpd="sng">
            <a:solidFill>
              <a:schemeClr val="dk2"/>
            </a:solidFill>
            <a:prstDash val="solid"/>
            <a:round/>
            <a:headEnd type="none" w="med" len="med"/>
            <a:tailEnd type="triangle" w="med" len="med"/>
          </a:ln>
        </p:spPr>
      </p:cxnSp>
      <p:cxnSp>
        <p:nvCxnSpPr>
          <p:cNvPr id="99" name="Google Shape;139;p15">
            <a:extLst>
              <a:ext uri="{FF2B5EF4-FFF2-40B4-BE49-F238E27FC236}">
                <a16:creationId xmlns:a16="http://schemas.microsoft.com/office/drawing/2014/main" id="{7BC277E6-637E-9107-E443-E9847E0E3DA3}"/>
              </a:ext>
            </a:extLst>
          </p:cNvPr>
          <p:cNvCxnSpPr>
            <a:cxnSpLocks/>
          </p:cNvCxnSpPr>
          <p:nvPr/>
        </p:nvCxnSpPr>
        <p:spPr>
          <a:xfrm rot="16200000" flipH="1">
            <a:off x="-22882" y="5242574"/>
            <a:ext cx="1429691" cy="2800"/>
          </a:xfrm>
          <a:prstGeom prst="bentConnector3">
            <a:avLst>
              <a:gd name="adj1" fmla="val 50000"/>
            </a:avLst>
          </a:prstGeom>
          <a:noFill/>
          <a:ln w="9525" cap="flat" cmpd="sng">
            <a:solidFill>
              <a:schemeClr val="tx1"/>
            </a:solidFill>
            <a:prstDash val="solid"/>
            <a:round/>
            <a:headEnd type="none" w="med" len="med"/>
            <a:tailEnd type="none" w="med" len="med"/>
          </a:ln>
        </p:spPr>
      </p:cxnSp>
      <p:cxnSp>
        <p:nvCxnSpPr>
          <p:cNvPr id="211" name="Google Shape;60;p13">
            <a:extLst>
              <a:ext uri="{FF2B5EF4-FFF2-40B4-BE49-F238E27FC236}">
                <a16:creationId xmlns:a16="http://schemas.microsoft.com/office/drawing/2014/main" id="{B084FCA5-6633-8493-73E9-658065E7050C}"/>
              </a:ext>
            </a:extLst>
          </p:cNvPr>
          <p:cNvCxnSpPr>
            <a:cxnSpLocks/>
          </p:cNvCxnSpPr>
          <p:nvPr/>
        </p:nvCxnSpPr>
        <p:spPr>
          <a:xfrm>
            <a:off x="8338634" y="2527554"/>
            <a:ext cx="1159174" cy="36287"/>
          </a:xfrm>
          <a:prstGeom prst="straightConnector1">
            <a:avLst/>
          </a:prstGeom>
          <a:noFill/>
          <a:ln w="9525" cap="flat" cmpd="sng">
            <a:solidFill>
              <a:schemeClr val="dk2"/>
            </a:solidFill>
            <a:prstDash val="solid"/>
            <a:round/>
            <a:headEnd type="none" w="med" len="med"/>
            <a:tailEnd type="triangle" w="med" len="med"/>
          </a:ln>
        </p:spPr>
      </p:cxnSp>
      <p:cxnSp>
        <p:nvCxnSpPr>
          <p:cNvPr id="138" name="Google Shape;60;p13">
            <a:extLst>
              <a:ext uri="{FF2B5EF4-FFF2-40B4-BE49-F238E27FC236}">
                <a16:creationId xmlns:a16="http://schemas.microsoft.com/office/drawing/2014/main" id="{7DF96327-9B95-ABFE-F897-1E3676F4644C}"/>
              </a:ext>
            </a:extLst>
          </p:cNvPr>
          <p:cNvCxnSpPr>
            <a:cxnSpLocks/>
          </p:cNvCxnSpPr>
          <p:nvPr/>
        </p:nvCxnSpPr>
        <p:spPr>
          <a:xfrm>
            <a:off x="2233272" y="1481794"/>
            <a:ext cx="636187" cy="0"/>
          </a:xfrm>
          <a:prstGeom prst="straightConnector1">
            <a:avLst/>
          </a:prstGeom>
          <a:noFill/>
          <a:ln w="9525" cap="flat" cmpd="sng">
            <a:solidFill>
              <a:schemeClr val="dk2"/>
            </a:solidFill>
            <a:prstDash val="solid"/>
            <a:round/>
            <a:headEnd type="none" w="med" len="med"/>
            <a:tailEnd type="triangle" w="med" len="med"/>
          </a:ln>
        </p:spPr>
      </p:cxnSp>
      <p:sp>
        <p:nvSpPr>
          <p:cNvPr id="57" name="Google Shape;146;p15">
            <a:extLst>
              <a:ext uri="{FF2B5EF4-FFF2-40B4-BE49-F238E27FC236}">
                <a16:creationId xmlns:a16="http://schemas.microsoft.com/office/drawing/2014/main" id="{3B425BAE-E719-66F0-E929-4F8E08529BEC}"/>
              </a:ext>
            </a:extLst>
          </p:cNvPr>
          <p:cNvSpPr/>
          <p:nvPr/>
        </p:nvSpPr>
        <p:spPr>
          <a:xfrm>
            <a:off x="0" y="0"/>
            <a:ext cx="12192000" cy="367500"/>
          </a:xfrm>
          <a:prstGeom prst="rect">
            <a:avLst/>
          </a:pr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dirty="0">
                <a:solidFill>
                  <a:srgbClr val="FFFFFF"/>
                </a:solidFill>
              </a:rPr>
              <a:t> EXAMPLES</a:t>
            </a:r>
            <a:endParaRPr sz="1300" b="1" dirty="0">
              <a:solidFill>
                <a:srgbClr val="FFFFFF"/>
              </a:solidFill>
            </a:endParaRPr>
          </a:p>
        </p:txBody>
      </p:sp>
      <p:sp>
        <p:nvSpPr>
          <p:cNvPr id="6" name="Google Shape;61;p13">
            <a:extLst>
              <a:ext uri="{FF2B5EF4-FFF2-40B4-BE49-F238E27FC236}">
                <a16:creationId xmlns:a16="http://schemas.microsoft.com/office/drawing/2014/main" id="{2D287B13-1425-77BC-10AC-F8A9B7F6B461}"/>
              </a:ext>
            </a:extLst>
          </p:cNvPr>
          <p:cNvSpPr/>
          <p:nvPr/>
        </p:nvSpPr>
        <p:spPr>
          <a:xfrm>
            <a:off x="0" y="4331"/>
            <a:ext cx="12204357" cy="363169"/>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CONVERSATION - </a:t>
            </a:r>
            <a:r>
              <a:rPr lang="en-US" sz="1600" b="1" spc="130" dirty="0">
                <a:solidFill>
                  <a:schemeClr val="bg1"/>
                </a:solidFill>
                <a:latin typeface="Avenir Heavy" panose="02000503020000020003" pitchFamily="2" charset="0"/>
              </a:rPr>
              <a:t>EXAMPLE</a:t>
            </a:r>
          </a:p>
        </p:txBody>
      </p:sp>
      <p:sp>
        <p:nvSpPr>
          <p:cNvPr id="72" name="Google Shape;134;p15">
            <a:extLst>
              <a:ext uri="{FF2B5EF4-FFF2-40B4-BE49-F238E27FC236}">
                <a16:creationId xmlns:a16="http://schemas.microsoft.com/office/drawing/2014/main" id="{8BA70607-B965-CB87-45E5-7519B2131BB8}"/>
              </a:ext>
            </a:extLst>
          </p:cNvPr>
          <p:cNvSpPr/>
          <p:nvPr/>
        </p:nvSpPr>
        <p:spPr>
          <a:xfrm>
            <a:off x="371773" y="450919"/>
            <a:ext cx="1938601" cy="352057"/>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r>
              <a:rPr lang="en-US" sz="1050" b="1" dirty="0">
                <a:latin typeface="Avenir Heavy" panose="02000503020000020003" pitchFamily="2" charset="0"/>
                <a:cs typeface="Arial"/>
              </a:rPr>
              <a:t>Start:  9:00 am Day 1</a:t>
            </a:r>
          </a:p>
          <a:p>
            <a:pPr algn="ctr"/>
            <a:r>
              <a:rPr lang="en-US" sz="1050" b="1" dirty="0">
                <a:latin typeface="Avenir Heavy" panose="02000503020000020003" pitchFamily="2" charset="0"/>
                <a:cs typeface="Arial"/>
              </a:rPr>
              <a:t>End: 9:00 am Day 4</a:t>
            </a:r>
          </a:p>
        </p:txBody>
      </p:sp>
      <p:sp>
        <p:nvSpPr>
          <p:cNvPr id="73" name="Google Shape;135;p15">
            <a:extLst>
              <a:ext uri="{FF2B5EF4-FFF2-40B4-BE49-F238E27FC236}">
                <a16:creationId xmlns:a16="http://schemas.microsoft.com/office/drawing/2014/main" id="{137FF164-EA42-B204-369D-F958C6B225C8}"/>
              </a:ext>
            </a:extLst>
          </p:cNvPr>
          <p:cNvSpPr/>
          <p:nvPr/>
        </p:nvSpPr>
        <p:spPr>
          <a:xfrm>
            <a:off x="371774" y="928419"/>
            <a:ext cx="1938600" cy="4024581"/>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r>
              <a:rPr lang="en-US" sz="1050" dirty="0">
                <a:latin typeface="Avenir Book" panose="02000503020000020003" pitchFamily="2" charset="0"/>
              </a:rPr>
              <a:t>Hello, PARTICIPANT_FIRSTNAME this is Penn Medicine. We are reaching out to tell you how you can receive reimbursement for the costs associated with participation in a clinical trial. </a:t>
            </a:r>
          </a:p>
          <a:p>
            <a:endParaRPr lang="en-US" sz="1050" dirty="0">
              <a:latin typeface="Avenir Book" panose="02000503020000020003" pitchFamily="2" charset="0"/>
            </a:endParaRPr>
          </a:p>
          <a:p>
            <a:r>
              <a:rPr lang="en-US" sz="1050" dirty="0">
                <a:latin typeface="Avenir Book" panose="02000503020000020003" pitchFamily="2" charset="0"/>
              </a:rPr>
              <a:t>Reply YES to confirm you are </a:t>
            </a:r>
            <a:r>
              <a:rPr lang="en-US" sz="1050" b="1" dirty="0">
                <a:latin typeface="Avenir Book" panose="02000503020000020003" pitchFamily="2" charset="0"/>
              </a:rPr>
              <a:t>PARTICIPANT_FIRSTNAME </a:t>
            </a:r>
            <a:r>
              <a:rPr lang="en-US" sz="1050" dirty="0">
                <a:latin typeface="Avenir Book" panose="02000503020000020003" pitchFamily="2" charset="0"/>
              </a:rPr>
              <a:t>or a caregiver and to learn more. </a:t>
            </a:r>
          </a:p>
          <a:p>
            <a:endParaRPr lang="en-US" sz="1050" dirty="0">
              <a:latin typeface="Avenir Book" panose="02000503020000020003" pitchFamily="2" charset="0"/>
            </a:endParaRPr>
          </a:p>
          <a:p>
            <a:r>
              <a:rPr lang="en-US" sz="1050" dirty="0">
                <a:latin typeface="Avenir Book" panose="02000503020000020003" pitchFamily="2" charset="0"/>
              </a:rPr>
              <a:t>Reply BYE to no longer receive messages from this program. </a:t>
            </a:r>
          </a:p>
          <a:p>
            <a:endParaRPr lang="en-US" sz="1050" dirty="0">
              <a:latin typeface="Avenir Book" panose="02000503020000020003" pitchFamily="2" charset="0"/>
            </a:endParaRPr>
          </a:p>
          <a:p>
            <a:r>
              <a:rPr lang="en-US" sz="1050" dirty="0">
                <a:latin typeface="Avenir Book" panose="02000503020000020003" pitchFamily="2" charset="0"/>
              </a:rPr>
              <a:t>Reply NOT ME if we have reached the incorrect person. Please note texting is not 100% secure. Msg &amp; data rates may apply.</a:t>
            </a:r>
            <a:endParaRPr lang="en-US" sz="1050" dirty="0">
              <a:solidFill>
                <a:srgbClr val="000000"/>
              </a:solidFill>
              <a:latin typeface="Avenir Book" panose="02000503020000020003" pitchFamily="2" charset="0"/>
              <a:cs typeface="Arial"/>
            </a:endParaRPr>
          </a:p>
        </p:txBody>
      </p:sp>
      <p:sp>
        <p:nvSpPr>
          <p:cNvPr id="76" name="Google Shape;138;p15">
            <a:extLst>
              <a:ext uri="{FF2B5EF4-FFF2-40B4-BE49-F238E27FC236}">
                <a16:creationId xmlns:a16="http://schemas.microsoft.com/office/drawing/2014/main" id="{CA8DB4FB-08BF-4837-F129-12927A751E93}"/>
              </a:ext>
            </a:extLst>
          </p:cNvPr>
          <p:cNvSpPr/>
          <p:nvPr/>
        </p:nvSpPr>
        <p:spPr>
          <a:xfrm>
            <a:off x="2401198" y="1317369"/>
            <a:ext cx="451235"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YES</a:t>
            </a:r>
            <a:endParaRPr sz="1000" b="1" dirty="0">
              <a:latin typeface="Avenir Heavy" panose="02000503020000020003" pitchFamily="2" charset="0"/>
            </a:endParaRPr>
          </a:p>
        </p:txBody>
      </p:sp>
      <p:cxnSp>
        <p:nvCxnSpPr>
          <p:cNvPr id="155" name="Google Shape;60;p13">
            <a:extLst>
              <a:ext uri="{FF2B5EF4-FFF2-40B4-BE49-F238E27FC236}">
                <a16:creationId xmlns:a16="http://schemas.microsoft.com/office/drawing/2014/main" id="{5A595D75-E32C-615F-6BE3-10896870769B}"/>
              </a:ext>
            </a:extLst>
          </p:cNvPr>
          <p:cNvCxnSpPr>
            <a:cxnSpLocks/>
          </p:cNvCxnSpPr>
          <p:nvPr/>
        </p:nvCxnSpPr>
        <p:spPr>
          <a:xfrm flipV="1">
            <a:off x="6400800" y="1475447"/>
            <a:ext cx="1937834" cy="6347"/>
          </a:xfrm>
          <a:prstGeom prst="straightConnector1">
            <a:avLst/>
          </a:prstGeom>
          <a:noFill/>
          <a:ln w="9525" cap="flat" cmpd="sng">
            <a:solidFill>
              <a:schemeClr val="dk2"/>
            </a:solidFill>
            <a:prstDash val="solid"/>
            <a:round/>
            <a:headEnd type="none" w="med" len="med"/>
            <a:tailEnd type="triangle" w="med" len="med"/>
          </a:ln>
        </p:spPr>
      </p:cxnSp>
      <p:sp>
        <p:nvSpPr>
          <p:cNvPr id="154" name="Google Shape;138;p15">
            <a:extLst>
              <a:ext uri="{FF2B5EF4-FFF2-40B4-BE49-F238E27FC236}">
                <a16:creationId xmlns:a16="http://schemas.microsoft.com/office/drawing/2014/main" id="{99F72574-3A1E-FE8B-75E0-6A254FC4A4E3}"/>
              </a:ext>
            </a:extLst>
          </p:cNvPr>
          <p:cNvSpPr/>
          <p:nvPr/>
        </p:nvSpPr>
        <p:spPr>
          <a:xfrm>
            <a:off x="7530364" y="1297580"/>
            <a:ext cx="329296"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A</a:t>
            </a:r>
            <a:endParaRPr sz="1000" b="1" dirty="0"/>
          </a:p>
        </p:txBody>
      </p:sp>
      <p:sp>
        <p:nvSpPr>
          <p:cNvPr id="153" name="TextBox 152">
            <a:extLst>
              <a:ext uri="{FF2B5EF4-FFF2-40B4-BE49-F238E27FC236}">
                <a16:creationId xmlns:a16="http://schemas.microsoft.com/office/drawing/2014/main" id="{3E470130-5219-14C9-E0E9-EE2AFBB43B5B}"/>
              </a:ext>
            </a:extLst>
          </p:cNvPr>
          <p:cNvSpPr txBox="1"/>
          <p:nvPr/>
        </p:nvSpPr>
        <p:spPr>
          <a:xfrm>
            <a:off x="8203465" y="809257"/>
            <a:ext cx="2077628" cy="2031325"/>
          </a:xfrm>
          <a:prstGeom prst="rect">
            <a:avLst/>
          </a:prstGeom>
          <a:solidFill>
            <a:srgbClr val="A0C5E9"/>
          </a:solidFill>
          <a:ln>
            <a:solidFill>
              <a:schemeClr val="tx1"/>
            </a:solidFill>
          </a:ln>
        </p:spPr>
        <p:txBody>
          <a:bodyPr wrap="square" lIns="91440" tIns="45720" rIns="91440" bIns="45720" rtlCol="0" anchor="t">
            <a:spAutoFit/>
          </a:bodyPr>
          <a:lstStyle/>
          <a:p>
            <a:r>
              <a:rPr lang="en-US" sz="1050" dirty="0">
                <a:latin typeface="Avenir Book" panose="02000503020000020003" pitchFamily="2" charset="0"/>
              </a:rPr>
              <a:t>Great! We’d like to invite you to apply for the </a:t>
            </a:r>
            <a:r>
              <a:rPr lang="en-US" sz="1050" dirty="0" err="1">
                <a:latin typeface="Avenir Book" panose="02000503020000020003" pitchFamily="2" charset="0"/>
              </a:rPr>
              <a:t>Lazarex</a:t>
            </a:r>
            <a:r>
              <a:rPr lang="en-US" sz="1050" dirty="0">
                <a:latin typeface="Avenir Book" panose="02000503020000020003" pitchFamily="2" charset="0"/>
              </a:rPr>
              <a:t> IMPACT Program. How many people are in your household (including yourself, all adults, and children)?</a:t>
            </a:r>
          </a:p>
          <a:p>
            <a:endParaRPr lang="en-US" sz="1050" dirty="0">
              <a:latin typeface="Avenir Book" panose="02000503020000020003" pitchFamily="2" charset="0"/>
            </a:endParaRPr>
          </a:p>
          <a:p>
            <a:r>
              <a:rPr lang="en-US" sz="1050" dirty="0">
                <a:latin typeface="Avenir Book" panose="02000503020000020003" pitchFamily="2" charset="0"/>
              </a:rPr>
              <a:t>If you’d prefer to gauge your eligibility with an ACC IMPACT coordinator, reply </a:t>
            </a:r>
            <a:r>
              <a:rPr lang="en-US" sz="1050" dirty="0">
                <a:latin typeface="Avenir Medium" panose="02000503020000020003" pitchFamily="2" charset="0"/>
              </a:rPr>
              <a:t>CALL</a:t>
            </a:r>
            <a:r>
              <a:rPr lang="en-US" sz="1050" dirty="0">
                <a:latin typeface="Avenir Book" panose="02000503020000020003" pitchFamily="2" charset="0"/>
              </a:rPr>
              <a:t> at any time to request a callback from one of our team members.</a:t>
            </a:r>
          </a:p>
        </p:txBody>
      </p:sp>
      <p:sp>
        <p:nvSpPr>
          <p:cNvPr id="162" name="TextBox 161">
            <a:extLst>
              <a:ext uri="{FF2B5EF4-FFF2-40B4-BE49-F238E27FC236}">
                <a16:creationId xmlns:a16="http://schemas.microsoft.com/office/drawing/2014/main" id="{0B9F436E-2AAF-6E64-722E-BD8640275D0E}"/>
              </a:ext>
            </a:extLst>
          </p:cNvPr>
          <p:cNvSpPr txBox="1"/>
          <p:nvPr/>
        </p:nvSpPr>
        <p:spPr bwMode="auto">
          <a:xfrm>
            <a:off x="11003051" y="2333030"/>
            <a:ext cx="1139607" cy="2554545"/>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defRPr sz="1000"/>
            </a:pPr>
            <a:r>
              <a:rPr lang="en-US" sz="1100" dirty="0">
                <a:solidFill>
                  <a:srgbClr val="000000"/>
                </a:solidFill>
                <a:latin typeface="Avenir Book" panose="02000503020000020003" pitchFamily="2" charset="0"/>
                <a:cs typeface="Arial"/>
              </a:rPr>
              <a:t>We're happy to help. Someone from our team will be in touch soon. </a:t>
            </a:r>
          </a:p>
          <a:p>
            <a:pPr>
              <a:defRPr sz="1000"/>
            </a:pPr>
            <a:endParaRPr lang="en-US" sz="1100" dirty="0">
              <a:solidFill>
                <a:srgbClr val="000000"/>
              </a:solidFill>
              <a:latin typeface="Avenir Book" panose="02000503020000020003" pitchFamily="2" charset="0"/>
              <a:cs typeface="Arial"/>
            </a:endParaRPr>
          </a:p>
          <a:p>
            <a:pPr>
              <a:defRPr sz="1000"/>
            </a:pPr>
            <a:r>
              <a:rPr lang="en-US" sz="1100" u="none" strike="noStrike" baseline="0" dirty="0">
                <a:solidFill>
                  <a:srgbClr val="000000"/>
                </a:solidFill>
                <a:latin typeface="Avenir Book" panose="02000503020000020003" pitchFamily="2" charset="0"/>
                <a:cs typeface="Arial"/>
              </a:rPr>
              <a:t>If you need immediate </a:t>
            </a:r>
            <a:r>
              <a:rPr lang="en-US" sz="1100" dirty="0">
                <a:solidFill>
                  <a:srgbClr val="000000"/>
                </a:solidFill>
                <a:latin typeface="Avenir Book" panose="02000503020000020003" pitchFamily="2" charset="0"/>
                <a:cs typeface="Arial"/>
              </a:rPr>
              <a:t>assistance, please contact the IMPACT team at 215-535-9680.</a:t>
            </a:r>
            <a:endParaRPr lang="en-US" sz="1100" u="none" strike="noStrike" baseline="0" dirty="0">
              <a:solidFill>
                <a:srgbClr val="FF0000"/>
              </a:solidFill>
              <a:latin typeface="Avenir Book" panose="02000503020000020003" pitchFamily="2" charset="0"/>
              <a:cs typeface="Arial"/>
            </a:endParaRPr>
          </a:p>
        </p:txBody>
      </p:sp>
      <p:sp>
        <p:nvSpPr>
          <p:cNvPr id="167" name="Google Shape;138;p15">
            <a:extLst>
              <a:ext uri="{FF2B5EF4-FFF2-40B4-BE49-F238E27FC236}">
                <a16:creationId xmlns:a16="http://schemas.microsoft.com/office/drawing/2014/main" id="{ADFBAEE6-9F81-DA6F-2FEA-1532D3E0486B}"/>
              </a:ext>
            </a:extLst>
          </p:cNvPr>
          <p:cNvSpPr/>
          <p:nvPr/>
        </p:nvSpPr>
        <p:spPr>
          <a:xfrm>
            <a:off x="10356477" y="2420266"/>
            <a:ext cx="536842" cy="250861"/>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CALL</a:t>
            </a:r>
            <a:endParaRPr sz="1000" b="1" dirty="0">
              <a:latin typeface="Avenir Heavy" panose="02000503020000020003" pitchFamily="2" charset="0"/>
            </a:endParaRPr>
          </a:p>
        </p:txBody>
      </p:sp>
      <p:sp>
        <p:nvSpPr>
          <p:cNvPr id="131" name="Google Shape;142;p15">
            <a:extLst>
              <a:ext uri="{FF2B5EF4-FFF2-40B4-BE49-F238E27FC236}">
                <a16:creationId xmlns:a16="http://schemas.microsoft.com/office/drawing/2014/main" id="{92EF4BD7-D4E6-21C9-3F98-7A9779C1EE0E}"/>
              </a:ext>
            </a:extLst>
          </p:cNvPr>
          <p:cNvSpPr/>
          <p:nvPr/>
        </p:nvSpPr>
        <p:spPr>
          <a:xfrm>
            <a:off x="2981796" y="780075"/>
            <a:ext cx="1938599" cy="3106121"/>
          </a:xfrm>
          <a:prstGeom prst="rect">
            <a:avLst/>
          </a:prstGeom>
          <a:solidFill>
            <a:srgbClr val="A0C5E9"/>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r>
              <a:rPr lang="en-US" sz="1050" dirty="0">
                <a:latin typeface="Avenir Book" panose="02000503020000020003" pitchFamily="2" charset="0"/>
              </a:rPr>
              <a:t>Great! If you enroll in a clinical trial, you may be eligible for reimbursement of out-of-pocket travel and lodging costs (ex: mileage, tolls, parking, hotel rooms) through the </a:t>
            </a:r>
            <a:r>
              <a:rPr lang="en-US" sz="1050" dirty="0" err="1">
                <a:latin typeface="Avenir Book" panose="02000503020000020003" pitchFamily="2" charset="0"/>
              </a:rPr>
              <a:t>Lazarex</a:t>
            </a:r>
            <a:r>
              <a:rPr lang="en-US" sz="1050" dirty="0">
                <a:latin typeface="Avenir Book" panose="02000503020000020003" pitchFamily="2" charset="0"/>
              </a:rPr>
              <a:t> IMPACT Program. Eligibility is based on your annual household gross income.  </a:t>
            </a:r>
          </a:p>
          <a:p>
            <a:endParaRPr lang="en-US" sz="1050" dirty="0">
              <a:latin typeface="Avenir Book" panose="02000503020000020003" pitchFamily="2" charset="0"/>
            </a:endParaRPr>
          </a:p>
          <a:p>
            <a:r>
              <a:rPr lang="en-US" sz="1050" dirty="0">
                <a:latin typeface="Avenir Book" panose="02000503020000020003" pitchFamily="2" charset="0"/>
              </a:rPr>
              <a:t>Ready for more information? Reply GO. </a:t>
            </a:r>
          </a:p>
          <a:p>
            <a:endParaRPr lang="en-US" sz="1050" dirty="0">
              <a:latin typeface="Avenir Book" panose="02000503020000020003" pitchFamily="2" charset="0"/>
            </a:endParaRPr>
          </a:p>
          <a:p>
            <a:r>
              <a:rPr lang="en-US" sz="1050" dirty="0">
                <a:latin typeface="Avenir Book" panose="02000503020000020003" pitchFamily="2" charset="0"/>
              </a:rPr>
              <a:t>Reply CALL at any time to request a callback from one of our team members.</a:t>
            </a:r>
            <a:r>
              <a:rPr lang="en-US" sz="1050" dirty="0">
                <a:solidFill>
                  <a:srgbClr val="2F2944"/>
                </a:solidFill>
                <a:effectLst/>
                <a:latin typeface="Avenir Book" panose="02000503020000020003" pitchFamily="2" charset="0"/>
              </a:rPr>
              <a:t>. </a:t>
            </a:r>
          </a:p>
        </p:txBody>
      </p:sp>
      <p:sp>
        <p:nvSpPr>
          <p:cNvPr id="218" name="TextBox 217">
            <a:extLst>
              <a:ext uri="{FF2B5EF4-FFF2-40B4-BE49-F238E27FC236}">
                <a16:creationId xmlns:a16="http://schemas.microsoft.com/office/drawing/2014/main" id="{C51BB665-C246-550C-F9F1-7611568AB053}"/>
              </a:ext>
            </a:extLst>
          </p:cNvPr>
          <p:cNvSpPr txBox="1"/>
          <p:nvPr/>
        </p:nvSpPr>
        <p:spPr bwMode="auto">
          <a:xfrm>
            <a:off x="8204856" y="3035106"/>
            <a:ext cx="2074846" cy="2446824"/>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r>
              <a:rPr lang="en-US" sz="1050" dirty="0">
                <a:latin typeface="Avenir Book" panose="02000503020000020003" pitchFamily="2" charset="0"/>
              </a:rPr>
              <a:t>If you find yourself enrolling on a clinical trial in the future, the </a:t>
            </a:r>
            <a:r>
              <a:rPr lang="en-US" sz="1050" dirty="0" err="1">
                <a:latin typeface="Avenir Book" panose="02000503020000020003" pitchFamily="2" charset="0"/>
              </a:rPr>
              <a:t>Lazarex</a:t>
            </a:r>
            <a:r>
              <a:rPr lang="en-US" sz="1050" dirty="0">
                <a:latin typeface="Avenir Book" panose="02000503020000020003" pitchFamily="2" charset="0"/>
              </a:rPr>
              <a:t> IMPACT program might be a helpful financial resource for you. </a:t>
            </a:r>
          </a:p>
          <a:p>
            <a:endParaRPr lang="en-US" sz="1050" dirty="0">
              <a:latin typeface="Avenir Book" panose="02000503020000020003" pitchFamily="2" charset="0"/>
            </a:endParaRPr>
          </a:p>
          <a:p>
            <a:r>
              <a:rPr lang="en-US" sz="1050" dirty="0">
                <a:latin typeface="Avenir Book" panose="02000503020000020003" pitchFamily="2" charset="0"/>
              </a:rPr>
              <a:t>To find a clinical trial fit for you visit </a:t>
            </a:r>
            <a:r>
              <a:rPr lang="en-US" sz="1050" dirty="0">
                <a:latin typeface="Avenir Book" panose="02000503020000020003" pitchFamily="2" charset="0"/>
                <a:hlinkClick r:id="rId2"/>
              </a:rPr>
              <a:t>https://acc.careboxhealth.com/</a:t>
            </a:r>
            <a:endParaRPr lang="en-US" sz="1050" dirty="0">
              <a:latin typeface="Avenir Book" panose="02000503020000020003" pitchFamily="2" charset="0"/>
            </a:endParaRPr>
          </a:p>
          <a:p>
            <a:endParaRPr lang="en-US" sz="1050" dirty="0">
              <a:latin typeface="Avenir Book" panose="02000503020000020003" pitchFamily="2" charset="0"/>
            </a:endParaRPr>
          </a:p>
          <a:p>
            <a:r>
              <a:rPr lang="en-US" sz="1050" dirty="0">
                <a:latin typeface="Avenir Book" panose="02000503020000020003" pitchFamily="2" charset="0"/>
              </a:rPr>
              <a:t>If you have any questions, please call 215-535-9680. Thank you and have a great day.</a:t>
            </a:r>
          </a:p>
        </p:txBody>
      </p:sp>
      <p:sp>
        <p:nvSpPr>
          <p:cNvPr id="222" name="5-Point Star 221">
            <a:extLst>
              <a:ext uri="{FF2B5EF4-FFF2-40B4-BE49-F238E27FC236}">
                <a16:creationId xmlns:a16="http://schemas.microsoft.com/office/drawing/2014/main" id="{31B708A8-A77C-0D96-AF7F-83ECA0EFAF11}"/>
              </a:ext>
            </a:extLst>
          </p:cNvPr>
          <p:cNvSpPr/>
          <p:nvPr/>
        </p:nvSpPr>
        <p:spPr>
          <a:xfrm>
            <a:off x="10837186" y="2032729"/>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3</a:t>
            </a:r>
          </a:p>
        </p:txBody>
      </p:sp>
      <p:sp>
        <p:nvSpPr>
          <p:cNvPr id="12" name="TextBox 11">
            <a:extLst>
              <a:ext uri="{FF2B5EF4-FFF2-40B4-BE49-F238E27FC236}">
                <a16:creationId xmlns:a16="http://schemas.microsoft.com/office/drawing/2014/main" id="{9A3D05EA-4512-3DA6-B04B-B6CF51FAF7A5}"/>
              </a:ext>
            </a:extLst>
          </p:cNvPr>
          <p:cNvSpPr txBox="1"/>
          <p:nvPr/>
        </p:nvSpPr>
        <p:spPr bwMode="auto">
          <a:xfrm>
            <a:off x="406917" y="5623138"/>
            <a:ext cx="1957037" cy="1154162"/>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rtl="0">
              <a:defRPr sz="1000"/>
            </a:pPr>
            <a:r>
              <a:rPr lang="en-US" sz="1050" u="none" strike="noStrike" baseline="0" dirty="0">
                <a:solidFill>
                  <a:srgbClr val="000000"/>
                </a:solidFill>
                <a:latin typeface="Avenir Book" panose="02000503020000020003" pitchFamily="2" charset="0"/>
                <a:cs typeface="Arial"/>
              </a:rPr>
              <a:t>We wil</a:t>
            </a:r>
            <a:r>
              <a:rPr lang="en-US" sz="1050" dirty="0">
                <a:solidFill>
                  <a:srgbClr val="000000"/>
                </a:solidFill>
                <a:latin typeface="Avenir Book" panose="02000503020000020003" pitchFamily="2" charset="0"/>
                <a:cs typeface="Arial"/>
              </a:rPr>
              <a:t>l no longer text you about this program. Penn Medicine staff may reach out to you over the phone or via My Penn Medicine about this program in the future.</a:t>
            </a:r>
            <a:endParaRPr lang="en-US" sz="1050" u="none" strike="noStrike" baseline="0" dirty="0">
              <a:solidFill>
                <a:srgbClr val="000000"/>
              </a:solidFill>
              <a:latin typeface="Avenir Book" panose="02000503020000020003" pitchFamily="2" charset="0"/>
              <a:cs typeface="Arial"/>
            </a:endParaRPr>
          </a:p>
        </p:txBody>
      </p:sp>
      <p:sp>
        <p:nvSpPr>
          <p:cNvPr id="7" name="Slide Number Placeholder 12">
            <a:extLst>
              <a:ext uri="{FF2B5EF4-FFF2-40B4-BE49-F238E27FC236}">
                <a16:creationId xmlns:a16="http://schemas.microsoft.com/office/drawing/2014/main" id="{5C81FB0D-91ED-FE34-758B-1FDDA43CABD4}"/>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5</a:t>
            </a:r>
          </a:p>
        </p:txBody>
      </p:sp>
      <p:sp>
        <p:nvSpPr>
          <p:cNvPr id="13" name="Google Shape;138;p15">
            <a:extLst>
              <a:ext uri="{FF2B5EF4-FFF2-40B4-BE49-F238E27FC236}">
                <a16:creationId xmlns:a16="http://schemas.microsoft.com/office/drawing/2014/main" id="{95FE9819-3EA3-5239-CFD2-1312C7295306}"/>
              </a:ext>
            </a:extLst>
          </p:cNvPr>
          <p:cNvSpPr/>
          <p:nvPr/>
        </p:nvSpPr>
        <p:spPr>
          <a:xfrm>
            <a:off x="429214" y="5069599"/>
            <a:ext cx="517152" cy="302077"/>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BYE</a:t>
            </a:r>
            <a:endParaRPr sz="1000" b="1" dirty="0">
              <a:latin typeface="Avenir Heavy" panose="02000503020000020003" pitchFamily="2" charset="0"/>
            </a:endParaRPr>
          </a:p>
        </p:txBody>
      </p:sp>
      <p:sp>
        <p:nvSpPr>
          <p:cNvPr id="17" name="Google Shape;138;p15">
            <a:extLst>
              <a:ext uri="{FF2B5EF4-FFF2-40B4-BE49-F238E27FC236}">
                <a16:creationId xmlns:a16="http://schemas.microsoft.com/office/drawing/2014/main" id="{9B2534F0-48BD-1056-9F64-463A0A902937}"/>
              </a:ext>
            </a:extLst>
          </p:cNvPr>
          <p:cNvSpPr/>
          <p:nvPr/>
        </p:nvSpPr>
        <p:spPr>
          <a:xfrm>
            <a:off x="2573451" y="5069697"/>
            <a:ext cx="703149" cy="302077"/>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NOT ME</a:t>
            </a:r>
            <a:endParaRPr sz="1000" b="1" dirty="0">
              <a:latin typeface="Avenir Heavy" panose="02000503020000020003" pitchFamily="2" charset="0"/>
            </a:endParaRPr>
          </a:p>
        </p:txBody>
      </p:sp>
      <p:sp>
        <p:nvSpPr>
          <p:cNvPr id="16" name="TextBox 15">
            <a:extLst>
              <a:ext uri="{FF2B5EF4-FFF2-40B4-BE49-F238E27FC236}">
                <a16:creationId xmlns:a16="http://schemas.microsoft.com/office/drawing/2014/main" id="{63438E9C-BE51-6E95-4190-83EB8945735B}"/>
              </a:ext>
            </a:extLst>
          </p:cNvPr>
          <p:cNvSpPr txBox="1"/>
          <p:nvPr/>
        </p:nvSpPr>
        <p:spPr bwMode="auto">
          <a:xfrm>
            <a:off x="2667453" y="5637821"/>
            <a:ext cx="1738551" cy="992579"/>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r>
              <a:rPr lang="en-US" sz="1050" dirty="0">
                <a:latin typeface="Avenir Book" panose="02000503020000020003" pitchFamily="2" charset="0"/>
              </a:rPr>
              <a:t>We apologize for the confusion. If you have any questions, please call 215-535-9680. Thank you and have a great day.</a:t>
            </a:r>
          </a:p>
        </p:txBody>
      </p:sp>
      <p:sp>
        <p:nvSpPr>
          <p:cNvPr id="21" name="Google Shape;138;p15">
            <a:extLst>
              <a:ext uri="{FF2B5EF4-FFF2-40B4-BE49-F238E27FC236}">
                <a16:creationId xmlns:a16="http://schemas.microsoft.com/office/drawing/2014/main" id="{7FD1D71B-A08F-FC87-477F-96E9A4B762C7}"/>
              </a:ext>
            </a:extLst>
          </p:cNvPr>
          <p:cNvSpPr/>
          <p:nvPr/>
        </p:nvSpPr>
        <p:spPr>
          <a:xfrm>
            <a:off x="7530364" y="3283470"/>
            <a:ext cx="329296"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B</a:t>
            </a:r>
            <a:endParaRPr sz="1000" b="1" dirty="0"/>
          </a:p>
        </p:txBody>
      </p:sp>
      <p:sp>
        <p:nvSpPr>
          <p:cNvPr id="22" name="TextBox 21">
            <a:extLst>
              <a:ext uri="{FF2B5EF4-FFF2-40B4-BE49-F238E27FC236}">
                <a16:creationId xmlns:a16="http://schemas.microsoft.com/office/drawing/2014/main" id="{7150DD97-3B69-344C-CF83-77AEAB3F4898}"/>
              </a:ext>
            </a:extLst>
          </p:cNvPr>
          <p:cNvSpPr txBox="1"/>
          <p:nvPr/>
        </p:nvSpPr>
        <p:spPr bwMode="auto">
          <a:xfrm>
            <a:off x="10789546" y="1164112"/>
            <a:ext cx="1246360" cy="523220"/>
          </a:xfrm>
          <a:prstGeom prst="rect">
            <a:avLst/>
          </a:prstGeom>
          <a:solidFill>
            <a:schemeClr val="bg1"/>
          </a:solidFill>
          <a:ln w="9525">
            <a:solidFill>
              <a:schemeClr val="accent1"/>
            </a:solidFill>
            <a:prstDash val="dash"/>
            <a:miter lim="800000"/>
            <a:headEnd/>
            <a:tailEnd/>
          </a:ln>
          <a:effectLst/>
        </p:spPr>
        <p:txBody>
          <a:bodyPr vert="horz" wrap="square" lIns="91440" tIns="91440" rIns="91440" bIns="91440" numCol="1" rtlCol="0" anchor="b" anchorCtr="0" compatLnSpc="1">
            <a:prstTxWarp prst="textNoShape">
              <a:avLst/>
            </a:prstTxWarp>
            <a:spAutoFit/>
          </a:bodyPr>
          <a:lstStyle/>
          <a:p>
            <a:pPr algn="ctr">
              <a:defRPr sz="1000"/>
            </a:pPr>
            <a:r>
              <a:rPr lang="en-US" sz="1100" dirty="0">
                <a:solidFill>
                  <a:srgbClr val="000000"/>
                </a:solidFill>
                <a:latin typeface="Avenir Book" panose="02000503020000020003" pitchFamily="2" charset="0"/>
                <a:cs typeface="Arial"/>
              </a:rPr>
              <a:t>CONTINUE ON NEXT PAGE</a:t>
            </a:r>
            <a:endParaRPr lang="en-US" sz="1100" u="none" strike="noStrike" baseline="0" dirty="0">
              <a:solidFill>
                <a:srgbClr val="000000"/>
              </a:solidFill>
              <a:latin typeface="Avenir Book" panose="02000503020000020003" pitchFamily="2" charset="0"/>
              <a:cs typeface="Arial"/>
            </a:endParaRPr>
          </a:p>
        </p:txBody>
      </p:sp>
      <p:sp>
        <p:nvSpPr>
          <p:cNvPr id="8" name="5-Point Star 7">
            <a:extLst>
              <a:ext uri="{FF2B5EF4-FFF2-40B4-BE49-F238E27FC236}">
                <a16:creationId xmlns:a16="http://schemas.microsoft.com/office/drawing/2014/main" id="{C2D9C59E-79E8-8397-0A3E-2F7FC7A1EB8C}"/>
              </a:ext>
            </a:extLst>
          </p:cNvPr>
          <p:cNvSpPr/>
          <p:nvPr/>
        </p:nvSpPr>
        <p:spPr>
          <a:xfrm>
            <a:off x="2073978" y="5422998"/>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a:t>
            </a:r>
          </a:p>
        </p:txBody>
      </p:sp>
      <p:sp>
        <p:nvSpPr>
          <p:cNvPr id="9" name="5-Point Star 8">
            <a:extLst>
              <a:ext uri="{FF2B5EF4-FFF2-40B4-BE49-F238E27FC236}">
                <a16:creationId xmlns:a16="http://schemas.microsoft.com/office/drawing/2014/main" id="{AFF5120D-1A38-FB38-6D2A-31AD7C4EEFD7}"/>
              </a:ext>
            </a:extLst>
          </p:cNvPr>
          <p:cNvSpPr/>
          <p:nvPr/>
        </p:nvSpPr>
        <p:spPr>
          <a:xfrm>
            <a:off x="4159399" y="5439362"/>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2</a:t>
            </a:r>
          </a:p>
        </p:txBody>
      </p:sp>
      <p:sp>
        <p:nvSpPr>
          <p:cNvPr id="2" name="Google Shape;142;p15">
            <a:extLst>
              <a:ext uri="{FF2B5EF4-FFF2-40B4-BE49-F238E27FC236}">
                <a16:creationId xmlns:a16="http://schemas.microsoft.com/office/drawing/2014/main" id="{95FBB3F6-5203-1539-327D-A45CB4FB22EE}"/>
              </a:ext>
            </a:extLst>
          </p:cNvPr>
          <p:cNvSpPr/>
          <p:nvPr/>
        </p:nvSpPr>
        <p:spPr>
          <a:xfrm>
            <a:off x="5659341" y="780075"/>
            <a:ext cx="1625806" cy="3449261"/>
          </a:xfrm>
          <a:prstGeom prst="rect">
            <a:avLst/>
          </a:prstGeom>
          <a:solidFill>
            <a:srgbClr val="A0C5E9"/>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r>
              <a:rPr lang="en-US" sz="1050" dirty="0">
                <a:solidFill>
                  <a:srgbClr val="2F2944"/>
                </a:solidFill>
                <a:effectLst/>
                <a:latin typeface="Avenir Book" panose="02000503020000020003" pitchFamily="2" charset="0"/>
              </a:rPr>
              <a:t>With just 2 simple questions you can determine your eligibility! </a:t>
            </a:r>
          </a:p>
          <a:p>
            <a:endParaRPr lang="en-US" sz="1050" dirty="0">
              <a:solidFill>
                <a:srgbClr val="2F2944"/>
              </a:solidFill>
              <a:latin typeface="Avenir Book" panose="02000503020000020003" pitchFamily="2" charset="0"/>
            </a:endParaRPr>
          </a:p>
          <a:p>
            <a:r>
              <a:rPr lang="en-US" sz="1050" dirty="0">
                <a:solidFill>
                  <a:srgbClr val="2F2944"/>
                </a:solidFill>
                <a:effectLst/>
                <a:latin typeface="Avenir Book" panose="02000503020000020003" pitchFamily="2" charset="0"/>
              </a:rPr>
              <a:t>Reply A If you are considering OR have already enrolled in a clinical trial to see if you qualify.</a:t>
            </a:r>
          </a:p>
          <a:p>
            <a:endParaRPr lang="en-US" sz="1050" dirty="0">
              <a:solidFill>
                <a:srgbClr val="2F2944"/>
              </a:solidFill>
              <a:latin typeface="Avenir Book" panose="02000503020000020003" pitchFamily="2" charset="0"/>
            </a:endParaRPr>
          </a:p>
          <a:p>
            <a:r>
              <a:rPr lang="en-US" sz="1050" dirty="0">
                <a:solidFill>
                  <a:srgbClr val="2F2944"/>
                </a:solidFill>
                <a:effectLst/>
                <a:latin typeface="Avenir Book" panose="02000503020000020003" pitchFamily="2" charset="0"/>
              </a:rPr>
              <a:t>Reply B If you are not currently considering a clinical trial but have been seen at the ACC. </a:t>
            </a:r>
          </a:p>
          <a:p>
            <a:endParaRPr lang="en-US" sz="1050" dirty="0">
              <a:solidFill>
                <a:srgbClr val="2F2944"/>
              </a:solidFill>
              <a:effectLst/>
              <a:latin typeface="Avenir Book" panose="02000503020000020003" pitchFamily="2" charset="0"/>
            </a:endParaRPr>
          </a:p>
          <a:p>
            <a:r>
              <a:rPr lang="en-US" sz="1050" dirty="0">
                <a:solidFill>
                  <a:srgbClr val="2F2944"/>
                </a:solidFill>
                <a:effectLst/>
                <a:latin typeface="Avenir Book" panose="02000503020000020003" pitchFamily="2" charset="0"/>
              </a:rPr>
              <a:t>Reply C at any time If you would prefer that we speak to a relative or caregiver. </a:t>
            </a:r>
          </a:p>
        </p:txBody>
      </p:sp>
      <p:sp>
        <p:nvSpPr>
          <p:cNvPr id="10" name="Google Shape;138;p15">
            <a:extLst>
              <a:ext uri="{FF2B5EF4-FFF2-40B4-BE49-F238E27FC236}">
                <a16:creationId xmlns:a16="http://schemas.microsoft.com/office/drawing/2014/main" id="{A6213BFC-EFA7-BB0D-8BCB-CAEBC694BD89}"/>
              </a:ext>
            </a:extLst>
          </p:cNvPr>
          <p:cNvSpPr/>
          <p:nvPr/>
        </p:nvSpPr>
        <p:spPr>
          <a:xfrm>
            <a:off x="5036215" y="1354856"/>
            <a:ext cx="526385" cy="298458"/>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GO</a:t>
            </a:r>
            <a:endParaRPr sz="1000" b="1" dirty="0"/>
          </a:p>
        </p:txBody>
      </p:sp>
      <p:sp>
        <p:nvSpPr>
          <p:cNvPr id="14" name="Google Shape;138;p15">
            <a:extLst>
              <a:ext uri="{FF2B5EF4-FFF2-40B4-BE49-F238E27FC236}">
                <a16:creationId xmlns:a16="http://schemas.microsoft.com/office/drawing/2014/main" id="{454E6A4B-2A34-72D1-ED97-782007A7CB08}"/>
              </a:ext>
            </a:extLst>
          </p:cNvPr>
          <p:cNvSpPr/>
          <p:nvPr/>
        </p:nvSpPr>
        <p:spPr>
          <a:xfrm>
            <a:off x="4372725" y="4258518"/>
            <a:ext cx="536842" cy="250861"/>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CALL</a:t>
            </a:r>
            <a:endParaRPr sz="1000" b="1" dirty="0">
              <a:latin typeface="Avenir Heavy" panose="02000503020000020003" pitchFamily="2" charset="0"/>
            </a:endParaRPr>
          </a:p>
        </p:txBody>
      </p:sp>
      <p:sp>
        <p:nvSpPr>
          <p:cNvPr id="27" name="Google Shape;138;p15">
            <a:extLst>
              <a:ext uri="{FF2B5EF4-FFF2-40B4-BE49-F238E27FC236}">
                <a16:creationId xmlns:a16="http://schemas.microsoft.com/office/drawing/2014/main" id="{3C827959-6AC5-6198-1D33-D2292C18C250}"/>
              </a:ext>
            </a:extLst>
          </p:cNvPr>
          <p:cNvSpPr/>
          <p:nvPr/>
        </p:nvSpPr>
        <p:spPr>
          <a:xfrm>
            <a:off x="6227915" y="4475336"/>
            <a:ext cx="329296"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C</a:t>
            </a:r>
            <a:endParaRPr sz="1000" b="1" dirty="0"/>
          </a:p>
        </p:txBody>
      </p:sp>
      <p:sp>
        <p:nvSpPr>
          <p:cNvPr id="35" name="TextBox 34">
            <a:extLst>
              <a:ext uri="{FF2B5EF4-FFF2-40B4-BE49-F238E27FC236}">
                <a16:creationId xmlns:a16="http://schemas.microsoft.com/office/drawing/2014/main" id="{BC3C5E9D-9ACE-838D-C07A-88CDAF328094}"/>
              </a:ext>
            </a:extLst>
          </p:cNvPr>
          <p:cNvSpPr txBox="1"/>
          <p:nvPr/>
        </p:nvSpPr>
        <p:spPr bwMode="auto">
          <a:xfrm>
            <a:off x="5924918" y="5269360"/>
            <a:ext cx="1738551" cy="1154162"/>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r>
              <a:rPr lang="en-US" sz="1050" dirty="0">
                <a:latin typeface="Avenir Book" panose="02000503020000020003" pitchFamily="2" charset="0"/>
              </a:rPr>
              <a:t>We're happy to help. Please text us the phone number of the person you'd like us to contact. If you have any questions, please call 215-535-9680. </a:t>
            </a:r>
          </a:p>
        </p:txBody>
      </p:sp>
      <p:sp>
        <p:nvSpPr>
          <p:cNvPr id="36" name="Google Shape;138;p15">
            <a:extLst>
              <a:ext uri="{FF2B5EF4-FFF2-40B4-BE49-F238E27FC236}">
                <a16:creationId xmlns:a16="http://schemas.microsoft.com/office/drawing/2014/main" id="{F947D326-6ED3-31D5-E5EB-B8C0BED9BF45}"/>
              </a:ext>
            </a:extLst>
          </p:cNvPr>
          <p:cNvSpPr/>
          <p:nvPr/>
        </p:nvSpPr>
        <p:spPr>
          <a:xfrm>
            <a:off x="7974700" y="5794897"/>
            <a:ext cx="1025289"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Phone Number</a:t>
            </a:r>
            <a:endParaRPr sz="1000" b="1" dirty="0"/>
          </a:p>
        </p:txBody>
      </p:sp>
      <p:sp>
        <p:nvSpPr>
          <p:cNvPr id="39" name="TextBox 38">
            <a:extLst>
              <a:ext uri="{FF2B5EF4-FFF2-40B4-BE49-F238E27FC236}">
                <a16:creationId xmlns:a16="http://schemas.microsoft.com/office/drawing/2014/main" id="{0EAD4A04-87C0-2724-1FDC-6F419350C028}"/>
              </a:ext>
            </a:extLst>
          </p:cNvPr>
          <p:cNvSpPr txBox="1"/>
          <p:nvPr/>
        </p:nvSpPr>
        <p:spPr bwMode="auto">
          <a:xfrm>
            <a:off x="9342022" y="5751106"/>
            <a:ext cx="1738551" cy="507831"/>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r>
              <a:rPr lang="en-US" sz="1050" dirty="0">
                <a:latin typeface="Avenir Book" panose="02000503020000020003" pitchFamily="2" charset="0"/>
              </a:rPr>
              <a:t>Thank you, have a great day!</a:t>
            </a:r>
          </a:p>
        </p:txBody>
      </p:sp>
    </p:spTree>
    <p:extLst>
      <p:ext uri="{BB962C8B-B14F-4D97-AF65-F5344CB8AC3E}">
        <p14:creationId xmlns:p14="http://schemas.microsoft.com/office/powerpoint/2010/main" val="1920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Elbow Connector 27">
            <a:extLst>
              <a:ext uri="{FF2B5EF4-FFF2-40B4-BE49-F238E27FC236}">
                <a16:creationId xmlns:a16="http://schemas.microsoft.com/office/drawing/2014/main" id="{59C2B3BC-9C95-A37A-90AD-5AAE69F3161E}"/>
              </a:ext>
            </a:extLst>
          </p:cNvPr>
          <p:cNvCxnSpPr>
            <a:cxnSpLocks/>
          </p:cNvCxnSpPr>
          <p:nvPr/>
        </p:nvCxnSpPr>
        <p:spPr>
          <a:xfrm>
            <a:off x="3657600" y="2649080"/>
            <a:ext cx="3505200" cy="1368212"/>
          </a:xfrm>
          <a:prstGeom prst="bentConnector3">
            <a:avLst>
              <a:gd name="adj1" fmla="val 47155"/>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BC3C5E9D-9ACE-838D-C07A-88CDAF328094}"/>
              </a:ext>
            </a:extLst>
          </p:cNvPr>
          <p:cNvSpPr txBox="1"/>
          <p:nvPr/>
        </p:nvSpPr>
        <p:spPr bwMode="auto">
          <a:xfrm>
            <a:off x="5602968" y="3191797"/>
            <a:ext cx="1738551" cy="1315745"/>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defRPr sz="1000"/>
            </a:pPr>
            <a:r>
              <a:rPr lang="en-US" sz="1050" dirty="0">
                <a:solidFill>
                  <a:srgbClr val="000000"/>
                </a:solidFill>
                <a:latin typeface="Avenir Book" panose="02000503020000020003" pitchFamily="2" charset="0"/>
                <a:cs typeface="Arial"/>
              </a:rPr>
              <a:t>We're happy to help. Someone from our team will be in touch soon. </a:t>
            </a:r>
          </a:p>
          <a:p>
            <a:pPr>
              <a:defRPr sz="1000"/>
            </a:pPr>
            <a:r>
              <a:rPr lang="en-US" sz="1050" u="none" strike="noStrike" baseline="0" dirty="0">
                <a:solidFill>
                  <a:srgbClr val="000000"/>
                </a:solidFill>
                <a:latin typeface="Avenir Book" panose="02000503020000020003" pitchFamily="2" charset="0"/>
                <a:cs typeface="Arial"/>
              </a:rPr>
              <a:t>If you need immediate </a:t>
            </a:r>
            <a:r>
              <a:rPr lang="en-US" sz="1050" dirty="0">
                <a:solidFill>
                  <a:srgbClr val="000000"/>
                </a:solidFill>
                <a:latin typeface="Avenir Book" panose="02000503020000020003" pitchFamily="2" charset="0"/>
                <a:cs typeface="Arial"/>
              </a:rPr>
              <a:t>assistance, please contact the program team at: </a:t>
            </a:r>
            <a:r>
              <a:rPr lang="en-US" sz="1050" b="1" dirty="0">
                <a:latin typeface="Avenir Book" panose="02000503020000020003" pitchFamily="2" charset="0"/>
                <a:cs typeface="Arial"/>
              </a:rPr>
              <a:t>PHONE NUMBER</a:t>
            </a:r>
            <a:endParaRPr lang="en-US" sz="1050" b="1" u="none" strike="noStrike" baseline="0" dirty="0">
              <a:latin typeface="Avenir Book" panose="02000503020000020003" pitchFamily="2" charset="0"/>
              <a:cs typeface="Arial"/>
            </a:endParaRPr>
          </a:p>
        </p:txBody>
      </p:sp>
      <p:cxnSp>
        <p:nvCxnSpPr>
          <p:cNvPr id="11" name="Google Shape;60;p13">
            <a:extLst>
              <a:ext uri="{FF2B5EF4-FFF2-40B4-BE49-F238E27FC236}">
                <a16:creationId xmlns:a16="http://schemas.microsoft.com/office/drawing/2014/main" id="{A522750F-C47D-49AB-BBC7-1DDED7BE3E19}"/>
              </a:ext>
            </a:extLst>
          </p:cNvPr>
          <p:cNvCxnSpPr>
            <a:cxnSpLocks/>
          </p:cNvCxnSpPr>
          <p:nvPr/>
        </p:nvCxnSpPr>
        <p:spPr>
          <a:xfrm flipV="1">
            <a:off x="4833965" y="1501269"/>
            <a:ext cx="1937834" cy="6347"/>
          </a:xfrm>
          <a:prstGeom prst="straightConnector1">
            <a:avLst/>
          </a:prstGeom>
          <a:noFill/>
          <a:ln w="9525" cap="flat" cmpd="sng">
            <a:solidFill>
              <a:schemeClr val="dk2"/>
            </a:solidFill>
            <a:prstDash val="solid"/>
            <a:round/>
            <a:headEnd type="none" w="med" len="med"/>
            <a:tailEnd type="triangle" w="med" len="med"/>
          </a:ln>
        </p:spPr>
      </p:cxnSp>
      <p:cxnSp>
        <p:nvCxnSpPr>
          <p:cNvPr id="18" name="Google Shape;139;p15">
            <a:extLst>
              <a:ext uri="{FF2B5EF4-FFF2-40B4-BE49-F238E27FC236}">
                <a16:creationId xmlns:a16="http://schemas.microsoft.com/office/drawing/2014/main" id="{193CDC44-FDE7-2450-BAEE-1DC55A8FBD54}"/>
              </a:ext>
            </a:extLst>
          </p:cNvPr>
          <p:cNvCxnSpPr>
            <a:cxnSpLocks/>
          </p:cNvCxnSpPr>
          <p:nvPr/>
        </p:nvCxnSpPr>
        <p:spPr>
          <a:xfrm rot="16200000" flipH="1">
            <a:off x="1464576" y="4787470"/>
            <a:ext cx="1577019" cy="392388"/>
          </a:xfrm>
          <a:prstGeom prst="bentConnector3">
            <a:avLst>
              <a:gd name="adj1" fmla="val 99022"/>
            </a:avLst>
          </a:prstGeom>
          <a:noFill/>
          <a:ln w="9525" cap="flat" cmpd="sng">
            <a:solidFill>
              <a:schemeClr val="tx1"/>
            </a:solidFill>
            <a:prstDash val="solid"/>
            <a:round/>
            <a:headEnd type="none" w="med" len="med"/>
            <a:tailEnd type="none" w="med" len="med"/>
          </a:ln>
        </p:spPr>
      </p:cxnSp>
      <p:cxnSp>
        <p:nvCxnSpPr>
          <p:cNvPr id="77" name="Google Shape;139;p15">
            <a:extLst>
              <a:ext uri="{FF2B5EF4-FFF2-40B4-BE49-F238E27FC236}">
                <a16:creationId xmlns:a16="http://schemas.microsoft.com/office/drawing/2014/main" id="{91BC6D33-05C9-6867-910E-E8DFE37C2428}"/>
              </a:ext>
            </a:extLst>
          </p:cNvPr>
          <p:cNvCxnSpPr>
            <a:cxnSpLocks/>
          </p:cNvCxnSpPr>
          <p:nvPr/>
        </p:nvCxnSpPr>
        <p:spPr>
          <a:xfrm flipV="1">
            <a:off x="2863758" y="1343864"/>
            <a:ext cx="1074388" cy="13793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232" name="Google Shape;60;p13">
            <a:extLst>
              <a:ext uri="{FF2B5EF4-FFF2-40B4-BE49-F238E27FC236}">
                <a16:creationId xmlns:a16="http://schemas.microsoft.com/office/drawing/2014/main" id="{2EF74D1E-C434-0713-BB9F-E5A0D1B948EB}"/>
              </a:ext>
            </a:extLst>
          </p:cNvPr>
          <p:cNvCxnSpPr>
            <a:cxnSpLocks/>
          </p:cNvCxnSpPr>
          <p:nvPr/>
        </p:nvCxnSpPr>
        <p:spPr>
          <a:xfrm>
            <a:off x="6611501" y="2452753"/>
            <a:ext cx="2151499" cy="0"/>
          </a:xfrm>
          <a:prstGeom prst="straightConnector1">
            <a:avLst/>
          </a:prstGeom>
          <a:noFill/>
          <a:ln w="9525" cap="flat" cmpd="sng">
            <a:solidFill>
              <a:schemeClr val="dk2"/>
            </a:solidFill>
            <a:prstDash val="solid"/>
            <a:round/>
            <a:headEnd type="none" w="med" len="med"/>
            <a:tailEnd type="triangle" w="med" len="med"/>
          </a:ln>
        </p:spPr>
      </p:cxnSp>
      <p:cxnSp>
        <p:nvCxnSpPr>
          <p:cNvPr id="99" name="Google Shape;139;p15">
            <a:extLst>
              <a:ext uri="{FF2B5EF4-FFF2-40B4-BE49-F238E27FC236}">
                <a16:creationId xmlns:a16="http://schemas.microsoft.com/office/drawing/2014/main" id="{7BC277E6-637E-9107-E443-E9847E0E3DA3}"/>
              </a:ext>
            </a:extLst>
          </p:cNvPr>
          <p:cNvCxnSpPr>
            <a:cxnSpLocks/>
          </p:cNvCxnSpPr>
          <p:nvPr/>
        </p:nvCxnSpPr>
        <p:spPr>
          <a:xfrm rot="16200000" flipH="1">
            <a:off x="-1137031" y="3996632"/>
            <a:ext cx="3265567" cy="36738"/>
          </a:xfrm>
          <a:prstGeom prst="bentConnector3">
            <a:avLst>
              <a:gd name="adj1" fmla="val -3711"/>
            </a:avLst>
          </a:prstGeom>
          <a:noFill/>
          <a:ln w="9525" cap="flat" cmpd="sng">
            <a:solidFill>
              <a:schemeClr val="tx1"/>
            </a:solidFill>
            <a:prstDash val="solid"/>
            <a:round/>
            <a:headEnd type="none" w="med" len="med"/>
            <a:tailEnd type="none" w="med" len="med"/>
          </a:ln>
        </p:spPr>
      </p:cxnSp>
      <p:cxnSp>
        <p:nvCxnSpPr>
          <p:cNvPr id="138" name="Google Shape;60;p13">
            <a:extLst>
              <a:ext uri="{FF2B5EF4-FFF2-40B4-BE49-F238E27FC236}">
                <a16:creationId xmlns:a16="http://schemas.microsoft.com/office/drawing/2014/main" id="{7DF96327-9B95-ABFE-F897-1E3676F4644C}"/>
              </a:ext>
            </a:extLst>
          </p:cNvPr>
          <p:cNvCxnSpPr>
            <a:cxnSpLocks/>
          </p:cNvCxnSpPr>
          <p:nvPr/>
        </p:nvCxnSpPr>
        <p:spPr>
          <a:xfrm>
            <a:off x="2233272" y="1481794"/>
            <a:ext cx="636187" cy="0"/>
          </a:xfrm>
          <a:prstGeom prst="straightConnector1">
            <a:avLst/>
          </a:prstGeom>
          <a:noFill/>
          <a:ln w="9525" cap="flat" cmpd="sng">
            <a:solidFill>
              <a:schemeClr val="dk2"/>
            </a:solidFill>
            <a:prstDash val="solid"/>
            <a:round/>
            <a:headEnd type="none" w="med" len="med"/>
            <a:tailEnd type="triangle" w="med" len="med"/>
          </a:ln>
        </p:spPr>
      </p:cxnSp>
      <p:sp>
        <p:nvSpPr>
          <p:cNvPr id="57" name="Google Shape;146;p15">
            <a:extLst>
              <a:ext uri="{FF2B5EF4-FFF2-40B4-BE49-F238E27FC236}">
                <a16:creationId xmlns:a16="http://schemas.microsoft.com/office/drawing/2014/main" id="{3B425BAE-E719-66F0-E929-4F8E08529BEC}"/>
              </a:ext>
            </a:extLst>
          </p:cNvPr>
          <p:cNvSpPr/>
          <p:nvPr/>
        </p:nvSpPr>
        <p:spPr>
          <a:xfrm>
            <a:off x="0" y="0"/>
            <a:ext cx="12192000" cy="367500"/>
          </a:xfrm>
          <a:prstGeom prst="rect">
            <a:avLst/>
          </a:pr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dirty="0">
                <a:solidFill>
                  <a:srgbClr val="FFFFFF"/>
                </a:solidFill>
              </a:rPr>
              <a:t> EXAMPLES</a:t>
            </a:r>
            <a:endParaRPr sz="1300" b="1" dirty="0">
              <a:solidFill>
                <a:srgbClr val="FFFFFF"/>
              </a:solidFill>
            </a:endParaRPr>
          </a:p>
        </p:txBody>
      </p:sp>
      <p:sp>
        <p:nvSpPr>
          <p:cNvPr id="6" name="Google Shape;61;p13">
            <a:extLst>
              <a:ext uri="{FF2B5EF4-FFF2-40B4-BE49-F238E27FC236}">
                <a16:creationId xmlns:a16="http://schemas.microsoft.com/office/drawing/2014/main" id="{2D287B13-1425-77BC-10AC-F8A9B7F6B461}"/>
              </a:ext>
            </a:extLst>
          </p:cNvPr>
          <p:cNvSpPr/>
          <p:nvPr/>
        </p:nvSpPr>
        <p:spPr>
          <a:xfrm>
            <a:off x="0" y="4331"/>
            <a:ext cx="12204357" cy="363169"/>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OUTREACH CONVERSATION- Insert your program’s language below</a:t>
            </a:r>
          </a:p>
        </p:txBody>
      </p:sp>
      <p:sp>
        <p:nvSpPr>
          <p:cNvPr id="72" name="Google Shape;134;p15">
            <a:extLst>
              <a:ext uri="{FF2B5EF4-FFF2-40B4-BE49-F238E27FC236}">
                <a16:creationId xmlns:a16="http://schemas.microsoft.com/office/drawing/2014/main" id="{8BA70607-B965-CB87-45E5-7519B2131BB8}"/>
              </a:ext>
            </a:extLst>
          </p:cNvPr>
          <p:cNvSpPr/>
          <p:nvPr/>
        </p:nvSpPr>
        <p:spPr>
          <a:xfrm>
            <a:off x="294672" y="443267"/>
            <a:ext cx="1938600" cy="336808"/>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r>
              <a:rPr lang="en-US" sz="1100" b="1" dirty="0">
                <a:latin typeface="Avenir Heavy" panose="02000503020000020003" pitchFamily="2" charset="0"/>
                <a:cs typeface="Arial"/>
              </a:rPr>
              <a:t>Start: </a:t>
            </a:r>
          </a:p>
          <a:p>
            <a:pPr algn="ctr"/>
            <a:r>
              <a:rPr lang="en-US" sz="1100" b="1" dirty="0">
                <a:latin typeface="Avenir Heavy" panose="02000503020000020003" pitchFamily="2" charset="0"/>
                <a:cs typeface="Arial"/>
              </a:rPr>
              <a:t>End:</a:t>
            </a:r>
          </a:p>
        </p:txBody>
      </p:sp>
      <p:sp>
        <p:nvSpPr>
          <p:cNvPr id="73" name="Google Shape;135;p15">
            <a:extLst>
              <a:ext uri="{FF2B5EF4-FFF2-40B4-BE49-F238E27FC236}">
                <a16:creationId xmlns:a16="http://schemas.microsoft.com/office/drawing/2014/main" id="{137FF164-EA42-B204-369D-F958C6B225C8}"/>
              </a:ext>
            </a:extLst>
          </p:cNvPr>
          <p:cNvSpPr/>
          <p:nvPr/>
        </p:nvSpPr>
        <p:spPr>
          <a:xfrm>
            <a:off x="298477" y="971561"/>
            <a:ext cx="1938600" cy="3716723"/>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indent="0">
              <a:lnSpc>
                <a:spcPct val="100000"/>
              </a:lnSpc>
              <a:buNone/>
            </a:pPr>
            <a:r>
              <a:rPr lang="en-US" sz="1050" dirty="0">
                <a:effectLst/>
                <a:latin typeface="Avenir Book" panose="02000503020000020003" pitchFamily="2" charset="0"/>
              </a:rPr>
              <a:t>Hi, PARTICIPANT,</a:t>
            </a:r>
          </a:p>
          <a:p>
            <a:pPr marL="0" indent="0">
              <a:lnSpc>
                <a:spcPct val="100000"/>
              </a:lnSpc>
              <a:buNone/>
            </a:pPr>
            <a:endParaRPr lang="en-US" sz="1050" dirty="0">
              <a:effectLst/>
              <a:latin typeface="Avenir Book" panose="02000503020000020003" pitchFamily="2" charset="0"/>
            </a:endParaRPr>
          </a:p>
          <a:p>
            <a:pPr marL="0" indent="0">
              <a:lnSpc>
                <a:spcPct val="100000"/>
              </a:lnSpc>
              <a:buNone/>
            </a:pPr>
            <a:r>
              <a:rPr lang="en-US" sz="1050" dirty="0">
                <a:latin typeface="Avenir Book" panose="02000503020000020003" pitchFamily="2" charset="0"/>
              </a:rPr>
              <a:t>T</a:t>
            </a:r>
            <a:r>
              <a:rPr lang="en-US" sz="1050" dirty="0">
                <a:effectLst/>
                <a:latin typeface="Avenir Book" panose="02000503020000020003" pitchFamily="2" charset="0"/>
              </a:rPr>
              <a:t>his is a message from X about X</a:t>
            </a:r>
          </a:p>
          <a:p>
            <a:pPr marL="0" indent="0">
              <a:lnSpc>
                <a:spcPct val="100000"/>
              </a:lnSpc>
              <a:buNone/>
            </a:pPr>
            <a:endParaRPr lang="en-US" sz="1050" dirty="0">
              <a:latin typeface="Avenir Book" panose="02000503020000020003" pitchFamily="2" charset="0"/>
            </a:endParaRPr>
          </a:p>
          <a:p>
            <a:pPr marL="0" indent="0">
              <a:lnSpc>
                <a:spcPct val="100000"/>
              </a:lnSpc>
              <a:buNone/>
            </a:pPr>
            <a:r>
              <a:rPr lang="en-US" sz="1050" dirty="0">
                <a:effectLst/>
                <a:latin typeface="Avenir Book" panose="02000503020000020003" pitchFamily="2" charset="0"/>
              </a:rPr>
              <a:t>Text YES to confirm this is PARTICIPANT and to learn more.</a:t>
            </a:r>
          </a:p>
          <a:p>
            <a:pPr marL="0" indent="0">
              <a:lnSpc>
                <a:spcPct val="100000"/>
              </a:lnSpc>
              <a:buNone/>
            </a:pPr>
            <a:endParaRPr lang="en-US" sz="1050" dirty="0">
              <a:effectLst/>
              <a:latin typeface="Avenir Book" panose="02000503020000020003" pitchFamily="2" charset="0"/>
            </a:endParaRPr>
          </a:p>
          <a:p>
            <a:r>
              <a:rPr lang="en-US" sz="1050" dirty="0">
                <a:latin typeface="Avenir Book" panose="02000503020000020003" pitchFamily="2" charset="0"/>
              </a:rPr>
              <a:t>Reply BYE to no longer receive messages from us.</a:t>
            </a:r>
          </a:p>
          <a:p>
            <a:endParaRPr lang="en-US" sz="1050" dirty="0">
              <a:latin typeface="Avenir Book" panose="02000503020000020003" pitchFamily="2" charset="0"/>
            </a:endParaRPr>
          </a:p>
          <a:p>
            <a:r>
              <a:rPr lang="en-US" sz="1050" dirty="0">
                <a:latin typeface="Avenir Book" panose="02000503020000020003" pitchFamily="2" charset="0"/>
              </a:rPr>
              <a:t>Reply NOT ME if we have reached the incorrect person. </a:t>
            </a:r>
          </a:p>
          <a:p>
            <a:endParaRPr lang="en-US" sz="1050" dirty="0">
              <a:latin typeface="Avenir Book" panose="02000503020000020003" pitchFamily="2" charset="0"/>
            </a:endParaRPr>
          </a:p>
          <a:p>
            <a:r>
              <a:rPr lang="en-US" sz="1050" dirty="0">
                <a:latin typeface="Avenir Book" panose="02000503020000020003" pitchFamily="2" charset="0"/>
              </a:rPr>
              <a:t>Please note texting is not 100% secure. Msg &amp; data rates may apply.</a:t>
            </a:r>
            <a:endParaRPr lang="en-US" sz="1050" dirty="0">
              <a:solidFill>
                <a:srgbClr val="000000"/>
              </a:solidFill>
              <a:latin typeface="Avenir Book" panose="02000503020000020003" pitchFamily="2" charset="0"/>
              <a:cs typeface="Arial"/>
            </a:endParaRPr>
          </a:p>
          <a:p>
            <a:endParaRPr lang="en-US" sz="1050" dirty="0">
              <a:solidFill>
                <a:srgbClr val="000000"/>
              </a:solidFill>
              <a:latin typeface="Avenir Book" panose="02000503020000020003" pitchFamily="2" charset="0"/>
              <a:cs typeface="Arial"/>
            </a:endParaRPr>
          </a:p>
          <a:p>
            <a:endParaRPr lang="en-US" sz="1050" dirty="0">
              <a:solidFill>
                <a:srgbClr val="000000"/>
              </a:solidFill>
              <a:latin typeface="Avenir Book" panose="02000503020000020003" pitchFamily="2" charset="0"/>
              <a:cs typeface="Arial"/>
            </a:endParaRPr>
          </a:p>
        </p:txBody>
      </p:sp>
      <p:sp>
        <p:nvSpPr>
          <p:cNvPr id="76" name="Google Shape;138;p15">
            <a:extLst>
              <a:ext uri="{FF2B5EF4-FFF2-40B4-BE49-F238E27FC236}">
                <a16:creationId xmlns:a16="http://schemas.microsoft.com/office/drawing/2014/main" id="{CA8DB4FB-08BF-4837-F129-12927A751E93}"/>
              </a:ext>
            </a:extLst>
          </p:cNvPr>
          <p:cNvSpPr/>
          <p:nvPr/>
        </p:nvSpPr>
        <p:spPr>
          <a:xfrm>
            <a:off x="2401198" y="1317369"/>
            <a:ext cx="451235"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YES</a:t>
            </a:r>
            <a:endParaRPr sz="1000" b="1" dirty="0">
              <a:latin typeface="Avenir Heavy" panose="02000503020000020003" pitchFamily="2" charset="0"/>
            </a:endParaRPr>
          </a:p>
        </p:txBody>
      </p:sp>
      <p:cxnSp>
        <p:nvCxnSpPr>
          <p:cNvPr id="155" name="Google Shape;60;p13">
            <a:extLst>
              <a:ext uri="{FF2B5EF4-FFF2-40B4-BE49-F238E27FC236}">
                <a16:creationId xmlns:a16="http://schemas.microsoft.com/office/drawing/2014/main" id="{5A595D75-E32C-615F-6BE3-10896870769B}"/>
              </a:ext>
            </a:extLst>
          </p:cNvPr>
          <p:cNvCxnSpPr>
            <a:cxnSpLocks/>
          </p:cNvCxnSpPr>
          <p:nvPr/>
        </p:nvCxnSpPr>
        <p:spPr>
          <a:xfrm flipV="1">
            <a:off x="6365272" y="1039895"/>
            <a:ext cx="1937834" cy="6347"/>
          </a:xfrm>
          <a:prstGeom prst="straightConnector1">
            <a:avLst/>
          </a:prstGeom>
          <a:noFill/>
          <a:ln w="9525" cap="flat" cmpd="sng">
            <a:solidFill>
              <a:schemeClr val="dk2"/>
            </a:solidFill>
            <a:prstDash val="solid"/>
            <a:round/>
            <a:headEnd type="none" w="med" len="med"/>
            <a:tailEnd type="triangle" w="med" len="med"/>
          </a:ln>
        </p:spPr>
      </p:cxnSp>
      <p:sp>
        <p:nvSpPr>
          <p:cNvPr id="154" name="Google Shape;138;p15">
            <a:extLst>
              <a:ext uri="{FF2B5EF4-FFF2-40B4-BE49-F238E27FC236}">
                <a16:creationId xmlns:a16="http://schemas.microsoft.com/office/drawing/2014/main" id="{99F72574-3A1E-FE8B-75E0-6A254FC4A4E3}"/>
              </a:ext>
            </a:extLst>
          </p:cNvPr>
          <p:cNvSpPr/>
          <p:nvPr/>
        </p:nvSpPr>
        <p:spPr>
          <a:xfrm>
            <a:off x="7538677" y="875210"/>
            <a:ext cx="329296"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A</a:t>
            </a:r>
            <a:endParaRPr sz="1000" b="1" dirty="0"/>
          </a:p>
        </p:txBody>
      </p:sp>
      <p:sp>
        <p:nvSpPr>
          <p:cNvPr id="153" name="TextBox 152">
            <a:extLst>
              <a:ext uri="{FF2B5EF4-FFF2-40B4-BE49-F238E27FC236}">
                <a16:creationId xmlns:a16="http://schemas.microsoft.com/office/drawing/2014/main" id="{3E470130-5219-14C9-E0E9-EE2AFBB43B5B}"/>
              </a:ext>
            </a:extLst>
          </p:cNvPr>
          <p:cNvSpPr txBox="1"/>
          <p:nvPr/>
        </p:nvSpPr>
        <p:spPr>
          <a:xfrm>
            <a:off x="8203464" y="833762"/>
            <a:ext cx="2077628" cy="577081"/>
          </a:xfrm>
          <a:prstGeom prst="rect">
            <a:avLst/>
          </a:prstGeom>
          <a:solidFill>
            <a:srgbClr val="A0C5E9"/>
          </a:solidFill>
          <a:ln>
            <a:solidFill>
              <a:schemeClr val="tx1"/>
            </a:solidFill>
          </a:ln>
        </p:spPr>
        <p:txBody>
          <a:bodyPr wrap="square" lIns="91440" tIns="45720" rIns="91440" bIns="45720" rtlCol="0" anchor="t">
            <a:spAutoFit/>
          </a:bodyPr>
          <a:lstStyle/>
          <a:p>
            <a:endParaRPr lang="en-US" sz="1050" dirty="0">
              <a:latin typeface="Avenir Book" panose="02000503020000020003" pitchFamily="2" charset="0"/>
            </a:endParaRPr>
          </a:p>
          <a:p>
            <a:endParaRPr lang="en-US" sz="1050" dirty="0">
              <a:latin typeface="Avenir Book" panose="02000503020000020003" pitchFamily="2" charset="0"/>
            </a:endParaRPr>
          </a:p>
          <a:p>
            <a:endParaRPr lang="en-US" sz="1050" dirty="0">
              <a:latin typeface="Avenir Book" panose="02000503020000020003" pitchFamily="2" charset="0"/>
            </a:endParaRPr>
          </a:p>
        </p:txBody>
      </p:sp>
      <p:sp>
        <p:nvSpPr>
          <p:cNvPr id="131" name="Google Shape;142;p15">
            <a:extLst>
              <a:ext uri="{FF2B5EF4-FFF2-40B4-BE49-F238E27FC236}">
                <a16:creationId xmlns:a16="http://schemas.microsoft.com/office/drawing/2014/main" id="{92EF4BD7-D4E6-21C9-3F98-7A9779C1EE0E}"/>
              </a:ext>
            </a:extLst>
          </p:cNvPr>
          <p:cNvSpPr/>
          <p:nvPr/>
        </p:nvSpPr>
        <p:spPr>
          <a:xfrm>
            <a:off x="2972489" y="848059"/>
            <a:ext cx="1938599" cy="1874775"/>
          </a:xfrm>
          <a:prstGeom prst="rect">
            <a:avLst/>
          </a:prstGeom>
          <a:solidFill>
            <a:srgbClr val="A0C5E9"/>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endParaRPr lang="en-US" sz="1050" dirty="0">
              <a:solidFill>
                <a:srgbClr val="2F2944"/>
              </a:solidFill>
              <a:effectLst/>
              <a:latin typeface="Avenir Book" panose="02000503020000020003" pitchFamily="2" charset="0"/>
            </a:endParaRPr>
          </a:p>
        </p:txBody>
      </p:sp>
      <p:sp>
        <p:nvSpPr>
          <p:cNvPr id="222" name="5-Point Star 221">
            <a:extLst>
              <a:ext uri="{FF2B5EF4-FFF2-40B4-BE49-F238E27FC236}">
                <a16:creationId xmlns:a16="http://schemas.microsoft.com/office/drawing/2014/main" id="{31B708A8-A77C-0D96-AF7F-83ECA0EFAF11}"/>
              </a:ext>
            </a:extLst>
          </p:cNvPr>
          <p:cNvSpPr/>
          <p:nvPr/>
        </p:nvSpPr>
        <p:spPr>
          <a:xfrm>
            <a:off x="7135996" y="2988942"/>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3</a:t>
            </a:r>
          </a:p>
        </p:txBody>
      </p:sp>
      <p:sp>
        <p:nvSpPr>
          <p:cNvPr id="12" name="TextBox 11">
            <a:extLst>
              <a:ext uri="{FF2B5EF4-FFF2-40B4-BE49-F238E27FC236}">
                <a16:creationId xmlns:a16="http://schemas.microsoft.com/office/drawing/2014/main" id="{9A3D05EA-4512-3DA6-B04B-B6CF51FAF7A5}"/>
              </a:ext>
            </a:extLst>
          </p:cNvPr>
          <p:cNvSpPr txBox="1"/>
          <p:nvPr/>
        </p:nvSpPr>
        <p:spPr bwMode="auto">
          <a:xfrm>
            <a:off x="102708" y="5567692"/>
            <a:ext cx="1303239" cy="992579"/>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rtl="0">
              <a:defRPr sz="1000"/>
            </a:pPr>
            <a:r>
              <a:rPr lang="en-US" sz="1050" dirty="0">
                <a:solidFill>
                  <a:srgbClr val="000000"/>
                </a:solidFill>
                <a:latin typeface="Avenir Book" panose="02000503020000020003" pitchFamily="2" charset="0"/>
                <a:cs typeface="Arial"/>
              </a:rPr>
              <a:t>We </a:t>
            </a:r>
            <a:r>
              <a:rPr lang="en-US" sz="1050" u="none" strike="noStrike" baseline="0" dirty="0">
                <a:solidFill>
                  <a:srgbClr val="000000"/>
                </a:solidFill>
                <a:latin typeface="Avenir Book" panose="02000503020000020003" pitchFamily="2" charset="0"/>
                <a:cs typeface="Arial"/>
              </a:rPr>
              <a:t>wil</a:t>
            </a:r>
            <a:r>
              <a:rPr lang="en-US" sz="1050" dirty="0">
                <a:solidFill>
                  <a:srgbClr val="000000"/>
                </a:solidFill>
                <a:latin typeface="Avenir Book" panose="02000503020000020003" pitchFamily="2" charset="0"/>
                <a:cs typeface="Arial"/>
              </a:rPr>
              <a:t>l no longer text you about this program. </a:t>
            </a:r>
            <a:r>
              <a:rPr lang="en-US" sz="1050" dirty="0">
                <a:latin typeface="Avenir Book" panose="02000503020000020003" pitchFamily="2" charset="0"/>
              </a:rPr>
              <a:t>Thank you and have a great day.</a:t>
            </a:r>
            <a:endParaRPr lang="en-US" sz="1050" u="none" strike="noStrike" baseline="0" dirty="0">
              <a:solidFill>
                <a:srgbClr val="000000"/>
              </a:solidFill>
              <a:latin typeface="Avenir Book" panose="02000503020000020003" pitchFamily="2" charset="0"/>
              <a:cs typeface="Arial"/>
            </a:endParaRPr>
          </a:p>
        </p:txBody>
      </p:sp>
      <p:sp>
        <p:nvSpPr>
          <p:cNvPr id="7" name="Slide Number Placeholder 12">
            <a:extLst>
              <a:ext uri="{FF2B5EF4-FFF2-40B4-BE49-F238E27FC236}">
                <a16:creationId xmlns:a16="http://schemas.microsoft.com/office/drawing/2014/main" id="{5C81FB0D-91ED-FE34-758B-1FDDA43CABD4}"/>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6</a:t>
            </a:r>
          </a:p>
        </p:txBody>
      </p:sp>
      <p:sp>
        <p:nvSpPr>
          <p:cNvPr id="13" name="Google Shape;138;p15">
            <a:extLst>
              <a:ext uri="{FF2B5EF4-FFF2-40B4-BE49-F238E27FC236}">
                <a16:creationId xmlns:a16="http://schemas.microsoft.com/office/drawing/2014/main" id="{95FE9819-3EA3-5239-CFD2-1312C7295306}"/>
              </a:ext>
            </a:extLst>
          </p:cNvPr>
          <p:cNvSpPr/>
          <p:nvPr/>
        </p:nvSpPr>
        <p:spPr>
          <a:xfrm>
            <a:off x="237176" y="5001914"/>
            <a:ext cx="517152" cy="302077"/>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BYE</a:t>
            </a:r>
            <a:endParaRPr sz="1000" b="1" dirty="0">
              <a:latin typeface="Avenir Heavy" panose="02000503020000020003" pitchFamily="2" charset="0"/>
            </a:endParaRPr>
          </a:p>
        </p:txBody>
      </p:sp>
      <p:sp>
        <p:nvSpPr>
          <p:cNvPr id="17" name="Google Shape;138;p15">
            <a:extLst>
              <a:ext uri="{FF2B5EF4-FFF2-40B4-BE49-F238E27FC236}">
                <a16:creationId xmlns:a16="http://schemas.microsoft.com/office/drawing/2014/main" id="{9B2534F0-48BD-1056-9F64-463A0A902937}"/>
              </a:ext>
            </a:extLst>
          </p:cNvPr>
          <p:cNvSpPr/>
          <p:nvPr/>
        </p:nvSpPr>
        <p:spPr>
          <a:xfrm>
            <a:off x="1717124" y="4852710"/>
            <a:ext cx="703149" cy="302077"/>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NOT ME</a:t>
            </a:r>
            <a:endParaRPr sz="1000" b="1" dirty="0">
              <a:latin typeface="Avenir Heavy" panose="02000503020000020003" pitchFamily="2" charset="0"/>
            </a:endParaRPr>
          </a:p>
        </p:txBody>
      </p:sp>
      <p:sp>
        <p:nvSpPr>
          <p:cNvPr id="16" name="TextBox 15">
            <a:extLst>
              <a:ext uri="{FF2B5EF4-FFF2-40B4-BE49-F238E27FC236}">
                <a16:creationId xmlns:a16="http://schemas.microsoft.com/office/drawing/2014/main" id="{63438E9C-BE51-6E95-4190-83EB8945735B}"/>
              </a:ext>
            </a:extLst>
          </p:cNvPr>
          <p:cNvSpPr txBox="1"/>
          <p:nvPr/>
        </p:nvSpPr>
        <p:spPr bwMode="auto">
          <a:xfrm>
            <a:off x="1749578" y="5347041"/>
            <a:ext cx="1303239" cy="1315745"/>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r>
              <a:rPr lang="en-US" sz="1050" dirty="0">
                <a:latin typeface="Avenir Book" panose="02000503020000020003" pitchFamily="2" charset="0"/>
              </a:rPr>
              <a:t>We apologize for the confusion.</a:t>
            </a:r>
            <a:r>
              <a:rPr lang="en-US" sz="1050" dirty="0">
                <a:solidFill>
                  <a:srgbClr val="000000"/>
                </a:solidFill>
                <a:latin typeface="Avenir Book" panose="02000503020000020003" pitchFamily="2" charset="0"/>
                <a:cs typeface="Arial"/>
              </a:rPr>
              <a:t> You will no longer be texted about this program.</a:t>
            </a:r>
            <a:r>
              <a:rPr lang="en-US" sz="1050" dirty="0">
                <a:latin typeface="Avenir Book" panose="02000503020000020003" pitchFamily="2" charset="0"/>
              </a:rPr>
              <a:t> Thank you and have a great day.</a:t>
            </a:r>
          </a:p>
        </p:txBody>
      </p:sp>
      <p:sp>
        <p:nvSpPr>
          <p:cNvPr id="21" name="Google Shape;138;p15">
            <a:extLst>
              <a:ext uri="{FF2B5EF4-FFF2-40B4-BE49-F238E27FC236}">
                <a16:creationId xmlns:a16="http://schemas.microsoft.com/office/drawing/2014/main" id="{7FD1D71B-A08F-FC87-477F-96E9A4B762C7}"/>
              </a:ext>
            </a:extLst>
          </p:cNvPr>
          <p:cNvSpPr/>
          <p:nvPr/>
        </p:nvSpPr>
        <p:spPr>
          <a:xfrm>
            <a:off x="7538677" y="2256427"/>
            <a:ext cx="329296"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B</a:t>
            </a:r>
            <a:endParaRPr sz="1000" b="1" dirty="0"/>
          </a:p>
        </p:txBody>
      </p:sp>
      <p:sp>
        <p:nvSpPr>
          <p:cNvPr id="8" name="5-Point Star 7">
            <a:extLst>
              <a:ext uri="{FF2B5EF4-FFF2-40B4-BE49-F238E27FC236}">
                <a16:creationId xmlns:a16="http://schemas.microsoft.com/office/drawing/2014/main" id="{C2D9C59E-79E8-8397-0A3E-2F7FC7A1EB8C}"/>
              </a:ext>
            </a:extLst>
          </p:cNvPr>
          <p:cNvSpPr/>
          <p:nvPr/>
        </p:nvSpPr>
        <p:spPr>
          <a:xfrm>
            <a:off x="1192620" y="5376205"/>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a:t>
            </a:r>
          </a:p>
        </p:txBody>
      </p:sp>
      <p:sp>
        <p:nvSpPr>
          <p:cNvPr id="9" name="5-Point Star 8">
            <a:extLst>
              <a:ext uri="{FF2B5EF4-FFF2-40B4-BE49-F238E27FC236}">
                <a16:creationId xmlns:a16="http://schemas.microsoft.com/office/drawing/2014/main" id="{AFF5120D-1A38-FB38-6D2A-31AD7C4EEFD7}"/>
              </a:ext>
            </a:extLst>
          </p:cNvPr>
          <p:cNvSpPr/>
          <p:nvPr/>
        </p:nvSpPr>
        <p:spPr>
          <a:xfrm>
            <a:off x="2852433" y="5090664"/>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2</a:t>
            </a:r>
          </a:p>
        </p:txBody>
      </p:sp>
      <p:sp>
        <p:nvSpPr>
          <p:cNvPr id="2" name="Google Shape;142;p15">
            <a:extLst>
              <a:ext uri="{FF2B5EF4-FFF2-40B4-BE49-F238E27FC236}">
                <a16:creationId xmlns:a16="http://schemas.microsoft.com/office/drawing/2014/main" id="{95FBB3F6-5203-1539-327D-A45CB4FB22EE}"/>
              </a:ext>
            </a:extLst>
          </p:cNvPr>
          <p:cNvSpPr/>
          <p:nvPr/>
        </p:nvSpPr>
        <p:spPr>
          <a:xfrm>
            <a:off x="5659341" y="780075"/>
            <a:ext cx="1625806" cy="1963125"/>
          </a:xfrm>
          <a:prstGeom prst="rect">
            <a:avLst/>
          </a:prstGeom>
          <a:solidFill>
            <a:srgbClr val="A0C5E9"/>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endParaRPr lang="en-US" sz="1050" dirty="0">
              <a:solidFill>
                <a:srgbClr val="2F2944"/>
              </a:solidFill>
              <a:effectLst/>
              <a:latin typeface="Avenir Book" panose="02000503020000020003" pitchFamily="2" charset="0"/>
            </a:endParaRPr>
          </a:p>
        </p:txBody>
      </p:sp>
      <p:sp>
        <p:nvSpPr>
          <p:cNvPr id="14" name="Google Shape;138;p15">
            <a:extLst>
              <a:ext uri="{FF2B5EF4-FFF2-40B4-BE49-F238E27FC236}">
                <a16:creationId xmlns:a16="http://schemas.microsoft.com/office/drawing/2014/main" id="{454E6A4B-2A34-72D1-ED97-782007A7CB08}"/>
              </a:ext>
            </a:extLst>
          </p:cNvPr>
          <p:cNvSpPr/>
          <p:nvPr/>
        </p:nvSpPr>
        <p:spPr>
          <a:xfrm>
            <a:off x="4977258" y="3337203"/>
            <a:ext cx="536842" cy="250861"/>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CALL</a:t>
            </a:r>
            <a:endParaRPr sz="1000" b="1" dirty="0">
              <a:latin typeface="Avenir Heavy" panose="02000503020000020003" pitchFamily="2" charset="0"/>
            </a:endParaRPr>
          </a:p>
        </p:txBody>
      </p:sp>
      <p:sp>
        <p:nvSpPr>
          <p:cNvPr id="31" name="Google Shape;138;p15">
            <a:extLst>
              <a:ext uri="{FF2B5EF4-FFF2-40B4-BE49-F238E27FC236}">
                <a16:creationId xmlns:a16="http://schemas.microsoft.com/office/drawing/2014/main" id="{CCF0DE78-15D3-BC00-6E7F-0F17E5272EB3}"/>
              </a:ext>
            </a:extLst>
          </p:cNvPr>
          <p:cNvSpPr/>
          <p:nvPr/>
        </p:nvSpPr>
        <p:spPr>
          <a:xfrm>
            <a:off x="5064250" y="1293813"/>
            <a:ext cx="451235"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YES</a:t>
            </a:r>
            <a:endParaRPr sz="1000" b="1" dirty="0">
              <a:latin typeface="Avenir Heavy" panose="02000503020000020003" pitchFamily="2" charset="0"/>
            </a:endParaRPr>
          </a:p>
        </p:txBody>
      </p:sp>
      <p:sp>
        <p:nvSpPr>
          <p:cNvPr id="41" name="TextBox 40">
            <a:extLst>
              <a:ext uri="{FF2B5EF4-FFF2-40B4-BE49-F238E27FC236}">
                <a16:creationId xmlns:a16="http://schemas.microsoft.com/office/drawing/2014/main" id="{27DC6315-D89B-A624-F4A6-4D5FB0D96420}"/>
              </a:ext>
            </a:extLst>
          </p:cNvPr>
          <p:cNvSpPr txBox="1"/>
          <p:nvPr/>
        </p:nvSpPr>
        <p:spPr>
          <a:xfrm>
            <a:off x="8211777" y="2145753"/>
            <a:ext cx="2077628" cy="577081"/>
          </a:xfrm>
          <a:prstGeom prst="rect">
            <a:avLst/>
          </a:prstGeom>
          <a:solidFill>
            <a:srgbClr val="A0C5E9"/>
          </a:solidFill>
          <a:ln>
            <a:solidFill>
              <a:schemeClr val="tx1"/>
            </a:solidFill>
          </a:ln>
        </p:spPr>
        <p:txBody>
          <a:bodyPr wrap="square" lIns="91440" tIns="45720" rIns="91440" bIns="45720" rtlCol="0" anchor="t">
            <a:spAutoFit/>
          </a:bodyPr>
          <a:lstStyle/>
          <a:p>
            <a:endParaRPr lang="en-US" sz="1050" dirty="0">
              <a:latin typeface="Avenir Book" panose="02000503020000020003" pitchFamily="2" charset="0"/>
            </a:endParaRPr>
          </a:p>
          <a:p>
            <a:endParaRPr lang="en-US" sz="1050" dirty="0">
              <a:latin typeface="Avenir Book" panose="02000503020000020003" pitchFamily="2" charset="0"/>
            </a:endParaRPr>
          </a:p>
          <a:p>
            <a:endParaRPr lang="en-US" sz="1050" dirty="0">
              <a:latin typeface="Avenir Book" panose="02000503020000020003" pitchFamily="2" charset="0"/>
            </a:endParaRPr>
          </a:p>
        </p:txBody>
      </p:sp>
    </p:spTree>
    <p:extLst>
      <p:ext uri="{BB962C8B-B14F-4D97-AF65-F5344CB8AC3E}">
        <p14:creationId xmlns:p14="http://schemas.microsoft.com/office/powerpoint/2010/main" val="2873281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1;p13">
            <a:extLst>
              <a:ext uri="{FF2B5EF4-FFF2-40B4-BE49-F238E27FC236}">
                <a16:creationId xmlns:a16="http://schemas.microsoft.com/office/drawing/2014/main" id="{F86495B8-9249-32BE-2AAD-6E1DFF00A96D}"/>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INCIDENTS</a:t>
            </a:r>
          </a:p>
        </p:txBody>
      </p:sp>
      <p:sp>
        <p:nvSpPr>
          <p:cNvPr id="5" name="TextBox 4">
            <a:extLst>
              <a:ext uri="{FF2B5EF4-FFF2-40B4-BE49-F238E27FC236}">
                <a16:creationId xmlns:a16="http://schemas.microsoft.com/office/drawing/2014/main" id="{86E2EA4B-0D0C-94E0-99ED-267531095CC0}"/>
              </a:ext>
            </a:extLst>
          </p:cNvPr>
          <p:cNvSpPr txBox="1"/>
          <p:nvPr/>
        </p:nvSpPr>
        <p:spPr>
          <a:xfrm>
            <a:off x="1174988" y="693176"/>
            <a:ext cx="5919762" cy="769441"/>
          </a:xfrm>
          <a:prstGeom prst="rect">
            <a:avLst/>
          </a:prstGeom>
          <a:noFill/>
        </p:spPr>
        <p:txBody>
          <a:bodyPr wrap="none" rtlCol="0">
            <a:spAutoFit/>
          </a:bodyPr>
          <a:lstStyle/>
          <a:p>
            <a:r>
              <a:rPr lang="en-US" sz="1600" b="1" dirty="0">
                <a:latin typeface="Avenir Heavy" panose="02000503020000020003" pitchFamily="2" charset="0"/>
              </a:rPr>
              <a:t>Incidents are alerts sent from W2H to staff email addresses </a:t>
            </a:r>
          </a:p>
          <a:p>
            <a:r>
              <a:rPr lang="en-US" sz="1200" dirty="0">
                <a:solidFill>
                  <a:schemeClr val="bg2">
                    <a:lumMod val="50000"/>
                  </a:schemeClr>
                </a:solidFill>
                <a:effectLst/>
                <a:latin typeface="Avenir Medium" panose="02000503020000020003" pitchFamily="2" charset="0"/>
              </a:rPr>
              <a:t>Example in </a:t>
            </a:r>
            <a:r>
              <a:rPr lang="en-US" sz="1200" dirty="0">
                <a:solidFill>
                  <a:schemeClr val="bg2">
                    <a:lumMod val="50000"/>
                  </a:schemeClr>
                </a:solidFill>
                <a:latin typeface="Avenir Medium" panose="02000503020000020003" pitchFamily="2" charset="0"/>
              </a:rPr>
              <a:t>g</a:t>
            </a:r>
            <a:r>
              <a:rPr lang="en-US" sz="1200" dirty="0">
                <a:solidFill>
                  <a:schemeClr val="bg2">
                    <a:lumMod val="50000"/>
                  </a:schemeClr>
                </a:solidFill>
                <a:effectLst/>
                <a:latin typeface="Avenir Medium" panose="02000503020000020003" pitchFamily="2" charset="0"/>
              </a:rPr>
              <a:t>rey below.</a:t>
            </a:r>
          </a:p>
          <a:p>
            <a:endParaRPr lang="en-US" sz="1600" b="1" dirty="0">
              <a:latin typeface="Avenir Heavy" panose="02000503020000020003" pitchFamily="2" charset="0"/>
            </a:endParaRPr>
          </a:p>
        </p:txBody>
      </p:sp>
      <p:sp>
        <p:nvSpPr>
          <p:cNvPr id="6" name="5-Point Star 5">
            <a:extLst>
              <a:ext uri="{FF2B5EF4-FFF2-40B4-BE49-F238E27FC236}">
                <a16:creationId xmlns:a16="http://schemas.microsoft.com/office/drawing/2014/main" id="{EFD52FCE-0CD2-66AE-04CD-947FBA2C4D2E}"/>
              </a:ext>
            </a:extLst>
          </p:cNvPr>
          <p:cNvSpPr/>
          <p:nvPr/>
        </p:nvSpPr>
        <p:spPr>
          <a:xfrm>
            <a:off x="746155" y="673874"/>
            <a:ext cx="392926" cy="392926"/>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graphicFrame>
        <p:nvGraphicFramePr>
          <p:cNvPr id="3" name="Table 6">
            <a:extLst>
              <a:ext uri="{FF2B5EF4-FFF2-40B4-BE49-F238E27FC236}">
                <a16:creationId xmlns:a16="http://schemas.microsoft.com/office/drawing/2014/main" id="{9D4ED681-3F42-9CEF-98C8-F51DB997F02E}"/>
              </a:ext>
            </a:extLst>
          </p:cNvPr>
          <p:cNvGraphicFramePr>
            <a:graphicFrameLocks noGrp="1"/>
          </p:cNvGraphicFramePr>
          <p:nvPr>
            <p:extLst>
              <p:ext uri="{D42A27DB-BD31-4B8C-83A1-F6EECF244321}">
                <p14:modId xmlns:p14="http://schemas.microsoft.com/office/powerpoint/2010/main" val="574400307"/>
              </p:ext>
            </p:extLst>
          </p:nvPr>
        </p:nvGraphicFramePr>
        <p:xfrm>
          <a:off x="746155" y="1378728"/>
          <a:ext cx="10683845" cy="4671552"/>
        </p:xfrm>
        <a:graphic>
          <a:graphicData uri="http://schemas.openxmlformats.org/drawingml/2006/table">
            <a:tbl>
              <a:tblPr firstRow="1" bandRow="1">
                <a:tableStyleId>{5940675A-B579-460E-94D1-54222C63F5DA}</a:tableStyleId>
              </a:tblPr>
              <a:tblGrid>
                <a:gridCol w="1545955">
                  <a:extLst>
                    <a:ext uri="{9D8B030D-6E8A-4147-A177-3AD203B41FA5}">
                      <a16:colId xmlns:a16="http://schemas.microsoft.com/office/drawing/2014/main" val="2617444387"/>
                    </a:ext>
                  </a:extLst>
                </a:gridCol>
                <a:gridCol w="3618359">
                  <a:extLst>
                    <a:ext uri="{9D8B030D-6E8A-4147-A177-3AD203B41FA5}">
                      <a16:colId xmlns:a16="http://schemas.microsoft.com/office/drawing/2014/main" val="3746398488"/>
                    </a:ext>
                  </a:extLst>
                </a:gridCol>
                <a:gridCol w="1349219">
                  <a:extLst>
                    <a:ext uri="{9D8B030D-6E8A-4147-A177-3AD203B41FA5}">
                      <a16:colId xmlns:a16="http://schemas.microsoft.com/office/drawing/2014/main" val="2592272230"/>
                    </a:ext>
                  </a:extLst>
                </a:gridCol>
                <a:gridCol w="2085156">
                  <a:extLst>
                    <a:ext uri="{9D8B030D-6E8A-4147-A177-3AD203B41FA5}">
                      <a16:colId xmlns:a16="http://schemas.microsoft.com/office/drawing/2014/main" val="2980502076"/>
                    </a:ext>
                  </a:extLst>
                </a:gridCol>
                <a:gridCol w="2085156">
                  <a:extLst>
                    <a:ext uri="{9D8B030D-6E8A-4147-A177-3AD203B41FA5}">
                      <a16:colId xmlns:a16="http://schemas.microsoft.com/office/drawing/2014/main" val="3924795348"/>
                    </a:ext>
                  </a:extLst>
                </a:gridCol>
              </a:tblGrid>
              <a:tr h="381000">
                <a:tc>
                  <a:txBody>
                    <a:bodyPr/>
                    <a:lstStyle/>
                    <a:p>
                      <a:pPr algn="ctr"/>
                      <a:r>
                        <a:rPr lang="en-US" sz="1400" b="1" i="0" dirty="0">
                          <a:latin typeface="Avenir Heavy" panose="02000503020000020003" pitchFamily="2" charset="0"/>
                        </a:rPr>
                        <a:t>Incident Name</a:t>
                      </a:r>
                    </a:p>
                  </a:txBody>
                  <a:tcPr/>
                </a:tc>
                <a:tc>
                  <a:txBody>
                    <a:bodyPr/>
                    <a:lstStyle/>
                    <a:p>
                      <a:pPr algn="ctr"/>
                      <a:r>
                        <a:rPr lang="en-US" sz="1400" b="1" i="0" dirty="0">
                          <a:latin typeface="Avenir Heavy" panose="02000503020000020003" pitchFamily="2" charset="0"/>
                        </a:rPr>
                        <a:t>Incident Language</a:t>
                      </a:r>
                    </a:p>
                  </a:txBody>
                  <a:tcPr/>
                </a:tc>
                <a:tc>
                  <a:txBody>
                    <a:bodyPr/>
                    <a:lstStyle/>
                    <a:p>
                      <a:pPr algn="ctr"/>
                      <a:r>
                        <a:rPr lang="en-US" sz="1400" b="1" i="0" dirty="0">
                          <a:latin typeface="Avenir Heavy" panose="02000503020000020003" pitchFamily="2" charset="0"/>
                        </a:rPr>
                        <a:t>Cadence</a:t>
                      </a:r>
                    </a:p>
                  </a:txBody>
                  <a:tcPr/>
                </a:tc>
                <a:tc>
                  <a:txBody>
                    <a:bodyPr/>
                    <a:lstStyle/>
                    <a:p>
                      <a:pPr algn="ctr"/>
                      <a:r>
                        <a:rPr lang="en-US" sz="1400" b="1" i="0" dirty="0">
                          <a:latin typeface="Avenir Heavy" panose="02000503020000020003" pitchFamily="2" charset="0"/>
                        </a:rPr>
                        <a:t>Recipients</a:t>
                      </a:r>
                    </a:p>
                  </a:txBody>
                  <a:tcPr/>
                </a:tc>
                <a:tc>
                  <a:txBody>
                    <a:bodyPr/>
                    <a:lstStyle/>
                    <a:p>
                      <a:pPr algn="ctr"/>
                      <a:r>
                        <a:rPr lang="en-US" sz="1400" b="1" i="0" dirty="0">
                          <a:latin typeface="Avenir Heavy" panose="02000503020000020003" pitchFamily="2" charset="0"/>
                        </a:rPr>
                        <a:t>Epic Pool ID</a:t>
                      </a:r>
                    </a:p>
                    <a:p>
                      <a:pPr algn="ctr"/>
                      <a:r>
                        <a:rPr lang="en-US" sz="1200" b="0" i="1" dirty="0">
                          <a:latin typeface="Avenir Book" panose="02000503020000020003" pitchFamily="2" charset="0"/>
                        </a:rPr>
                        <a:t>Only if applicable</a:t>
                      </a:r>
                    </a:p>
                  </a:txBody>
                  <a:tcPr/>
                </a:tc>
                <a:extLst>
                  <a:ext uri="{0D108BD9-81ED-4DB2-BD59-A6C34878D82A}">
                    <a16:rowId xmlns:a16="http://schemas.microsoft.com/office/drawing/2014/main" val="3547247675"/>
                  </a:ext>
                </a:extLst>
              </a:tr>
              <a:tr h="557088">
                <a:tc>
                  <a:txBody>
                    <a:bodyPr/>
                    <a:lstStyle/>
                    <a:p>
                      <a:r>
                        <a:rPr lang="en-US" sz="1200" b="1" i="0" dirty="0">
                          <a:solidFill>
                            <a:schemeClr val="bg2">
                              <a:lumMod val="50000"/>
                            </a:schemeClr>
                          </a:solidFill>
                          <a:latin typeface="Avenir Book" panose="02000503020000020003" pitchFamily="2" charset="0"/>
                        </a:rPr>
                        <a:t>BYE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2">
                              <a:lumMod val="50000"/>
                            </a:schemeClr>
                          </a:solidFill>
                          <a:effectLst/>
                          <a:uLnTx/>
                          <a:uFillTx/>
                          <a:latin typeface="Avenir Book" panose="02000503020000020003" pitchFamily="2" charset="0"/>
                          <a:ea typeface="+mn-ea"/>
                          <a:cs typeface="+mn-cs"/>
                        </a:rPr>
                        <a:t>PARTICIPANT_ID has requested to no longer receive messages from this program.</a:t>
                      </a:r>
                    </a:p>
                  </a:txBody>
                  <a:tcPr/>
                </a:tc>
                <a:tc>
                  <a:txBody>
                    <a:bodyPr/>
                    <a:lstStyle/>
                    <a:p>
                      <a:r>
                        <a:rPr lang="en-US" sz="1200" b="0" i="0" dirty="0">
                          <a:solidFill>
                            <a:schemeClr val="bg2">
                              <a:lumMod val="50000"/>
                            </a:schemeClr>
                          </a:solidFill>
                          <a:latin typeface="Avenir Book" panose="02000503020000020003" pitchFamily="2" charset="0"/>
                        </a:rPr>
                        <a:t>Immediately</a:t>
                      </a:r>
                    </a:p>
                  </a:txBody>
                  <a:tcPr/>
                </a:tc>
                <a:tc>
                  <a:txBody>
                    <a:bodyPr/>
                    <a:lstStyle/>
                    <a:p>
                      <a:r>
                        <a:rPr lang="en-US" sz="1200" b="0" i="0" dirty="0">
                          <a:solidFill>
                            <a:schemeClr val="bg2">
                              <a:lumMod val="50000"/>
                            </a:schemeClr>
                          </a:solidFill>
                          <a:latin typeface="Avenir Book" panose="02000503020000020003" pitchFamily="2" charset="0"/>
                        </a:rPr>
                        <a:t>Program Coordinator</a:t>
                      </a:r>
                    </a:p>
                  </a:txBody>
                  <a:tcPr/>
                </a:tc>
                <a:tc>
                  <a:txBody>
                    <a:bodyPr/>
                    <a:lstStyle/>
                    <a:p>
                      <a:endParaRPr lang="en-US" sz="1200" b="0" i="0" dirty="0">
                        <a:solidFill>
                          <a:schemeClr val="bg2">
                            <a:lumMod val="50000"/>
                          </a:schemeClr>
                        </a:solidFill>
                        <a:latin typeface="Avenir Book" panose="02000503020000020003" pitchFamily="2" charset="0"/>
                      </a:endParaRPr>
                    </a:p>
                  </a:txBody>
                  <a:tcPr/>
                </a:tc>
                <a:extLst>
                  <a:ext uri="{0D108BD9-81ED-4DB2-BD59-A6C34878D82A}">
                    <a16:rowId xmlns:a16="http://schemas.microsoft.com/office/drawing/2014/main" val="2292315319"/>
                  </a:ext>
                </a:extLst>
              </a:tr>
              <a:tr h="557088">
                <a:tc>
                  <a:txBody>
                    <a:bodyPr/>
                    <a:lstStyle/>
                    <a:p>
                      <a:endParaRPr lang="en-US" sz="1200" b="1"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689562207"/>
                  </a:ext>
                </a:extLst>
              </a:tr>
              <a:tr h="394416">
                <a:tc>
                  <a:txBody>
                    <a:bodyPr/>
                    <a:lstStyle/>
                    <a:p>
                      <a:endParaRPr lang="en-US" sz="1200" b="1" i="0" dirty="0">
                        <a:latin typeface="Avenir Book" panose="02000503020000020003"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C00000"/>
                        </a:solidFill>
                        <a:effectLst/>
                        <a:uLnTx/>
                        <a:uFillTx/>
                        <a:latin typeface="Avenir Book" panose="02000503020000020003" pitchFamily="2" charset="0"/>
                        <a:ea typeface="+mn-ea"/>
                        <a:cs typeface="+mn-cs"/>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264691148"/>
                  </a:ext>
                </a:extLst>
              </a:tr>
              <a:tr h="446928">
                <a:tc>
                  <a:txBody>
                    <a:bodyPr/>
                    <a:lstStyle/>
                    <a:p>
                      <a:endParaRPr lang="en-US" sz="1200" b="1" i="0" dirty="0">
                        <a:solidFill>
                          <a:srgbClr val="C00000"/>
                        </a:solidFill>
                        <a:latin typeface="Avenir Book" panose="02000503020000020003"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C00000"/>
                        </a:solidFill>
                        <a:effectLst/>
                        <a:uLnTx/>
                        <a:uFillTx/>
                        <a:latin typeface="Avenir Book" panose="02000503020000020003" pitchFamily="2" charset="0"/>
                        <a:ea typeface="+mn-ea"/>
                        <a:cs typeface="+mn-cs"/>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2101248379"/>
                  </a:ext>
                </a:extLst>
              </a:tr>
              <a:tr h="557088">
                <a:tc>
                  <a:txBody>
                    <a:bodyPr/>
                    <a:lstStyle/>
                    <a:p>
                      <a:endParaRPr lang="en-US" sz="1200" b="1" i="0" dirty="0">
                        <a:solidFill>
                          <a:srgbClr val="C00000"/>
                        </a:solidFill>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194221234"/>
                  </a:ext>
                </a:extLst>
              </a:tr>
              <a:tr h="557088">
                <a:tc>
                  <a:txBody>
                    <a:bodyPr/>
                    <a:lstStyle/>
                    <a:p>
                      <a:endParaRPr lang="en-US" sz="1200" b="0" i="0" dirty="0">
                        <a:solidFill>
                          <a:srgbClr val="C00000"/>
                        </a:solidFill>
                        <a:latin typeface="Avenir Book" panose="02000503020000020003"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C00000"/>
                        </a:solidFill>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7067772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22497180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bl>
          </a:graphicData>
        </a:graphic>
      </p:graphicFrame>
      <p:sp>
        <p:nvSpPr>
          <p:cNvPr id="2" name="Slide Number Placeholder 12">
            <a:extLst>
              <a:ext uri="{FF2B5EF4-FFF2-40B4-BE49-F238E27FC236}">
                <a16:creationId xmlns:a16="http://schemas.microsoft.com/office/drawing/2014/main" id="{ECC1D930-EADB-409E-3511-1F9D61477D9A}"/>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7</a:t>
            </a:r>
          </a:p>
        </p:txBody>
      </p:sp>
    </p:spTree>
    <p:extLst>
      <p:ext uri="{BB962C8B-B14F-4D97-AF65-F5344CB8AC3E}">
        <p14:creationId xmlns:p14="http://schemas.microsoft.com/office/powerpoint/2010/main" val="258698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3">
            <a:extLst>
              <a:ext uri="{FF2B5EF4-FFF2-40B4-BE49-F238E27FC236}">
                <a16:creationId xmlns:a16="http://schemas.microsoft.com/office/drawing/2014/main" id="{CE391E37-3899-575C-86B0-689FE8B029A3}"/>
              </a:ext>
            </a:extLst>
          </p:cNvPr>
          <p:cNvSpPr/>
          <p:nvPr/>
        </p:nvSpPr>
        <p:spPr>
          <a:xfrm>
            <a:off x="1" y="-10160"/>
            <a:ext cx="12192000" cy="423282"/>
          </a:xfrm>
          <a:prstGeom prst="rect">
            <a:avLst/>
          </a:prstGeom>
          <a:solidFill>
            <a:srgbClr val="003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spc="130" dirty="0">
                <a:solidFill>
                  <a:srgbClr val="FFFFFF"/>
                </a:solidFill>
                <a:latin typeface="Avenir Heavy" panose="02000503020000020003" pitchFamily="2" charset="0"/>
              </a:rPr>
              <a:t>	</a:t>
            </a:r>
            <a:r>
              <a:rPr lang="en" sz="1600" b="1" spc="130" dirty="0">
                <a:solidFill>
                  <a:srgbClr val="FFFFFF"/>
                </a:solidFill>
                <a:latin typeface="Avenir Heavy" panose="02000503020000020003" pitchFamily="2" charset="0"/>
              </a:rPr>
              <a:t>KEYWORDS</a:t>
            </a:r>
            <a:endParaRPr sz="1600" b="1" spc="130" dirty="0">
              <a:solidFill>
                <a:srgbClr val="FFFFFF"/>
              </a:solidFill>
              <a:latin typeface="Avenir Heavy" panose="02000503020000020003" pitchFamily="2" charset="0"/>
            </a:endParaRPr>
          </a:p>
        </p:txBody>
      </p:sp>
      <p:sp>
        <p:nvSpPr>
          <p:cNvPr id="5" name="TextBox 4">
            <a:extLst>
              <a:ext uri="{FF2B5EF4-FFF2-40B4-BE49-F238E27FC236}">
                <a16:creationId xmlns:a16="http://schemas.microsoft.com/office/drawing/2014/main" id="{86E2EA4B-0D0C-94E0-99ED-267531095CC0}"/>
              </a:ext>
            </a:extLst>
          </p:cNvPr>
          <p:cNvSpPr txBox="1"/>
          <p:nvPr/>
        </p:nvSpPr>
        <p:spPr>
          <a:xfrm>
            <a:off x="1219200" y="762000"/>
            <a:ext cx="7855805" cy="723275"/>
          </a:xfrm>
          <a:prstGeom prst="rect">
            <a:avLst/>
          </a:prstGeom>
          <a:noFill/>
        </p:spPr>
        <p:txBody>
          <a:bodyPr wrap="none" rtlCol="0">
            <a:spAutoFit/>
          </a:bodyPr>
          <a:lstStyle/>
          <a:p>
            <a:r>
              <a:rPr lang="en-US" sz="1600" b="1" dirty="0">
                <a:latin typeface="Avenir Heavy" panose="02000503020000020003" pitchFamily="2" charset="0"/>
              </a:rPr>
              <a:t>Keywords texted in by patients can send a response and or trigger an outcome</a:t>
            </a:r>
            <a:r>
              <a:rPr lang="en-US" sz="1300" b="1" dirty="0">
                <a:latin typeface="Avenir Heavy" panose="02000503020000020003" pitchFamily="2" charset="0"/>
              </a:rPr>
              <a:t>.</a:t>
            </a:r>
          </a:p>
          <a:p>
            <a:r>
              <a:rPr lang="en-US" sz="1200" dirty="0">
                <a:solidFill>
                  <a:schemeClr val="bg2">
                    <a:lumMod val="50000"/>
                  </a:schemeClr>
                </a:solidFill>
                <a:effectLst/>
                <a:latin typeface="Avenir Medium" panose="02000503020000020003" pitchFamily="2" charset="0"/>
              </a:rPr>
              <a:t>Example in </a:t>
            </a:r>
            <a:r>
              <a:rPr lang="en-US" sz="1200" dirty="0">
                <a:solidFill>
                  <a:schemeClr val="bg2">
                    <a:lumMod val="50000"/>
                  </a:schemeClr>
                </a:solidFill>
                <a:latin typeface="Avenir Medium" panose="02000503020000020003" pitchFamily="2" charset="0"/>
              </a:rPr>
              <a:t>g</a:t>
            </a:r>
            <a:r>
              <a:rPr lang="en-US" sz="1200" dirty="0">
                <a:solidFill>
                  <a:schemeClr val="bg2">
                    <a:lumMod val="50000"/>
                  </a:schemeClr>
                </a:solidFill>
                <a:effectLst/>
                <a:latin typeface="Avenir Medium" panose="02000503020000020003" pitchFamily="2" charset="0"/>
              </a:rPr>
              <a:t>rey below.</a:t>
            </a:r>
          </a:p>
          <a:p>
            <a:endParaRPr lang="en-US" sz="1300" b="1" dirty="0">
              <a:latin typeface="Avenir Heavy" panose="02000503020000020003" pitchFamily="2" charset="0"/>
            </a:endParaRPr>
          </a:p>
        </p:txBody>
      </p:sp>
      <p:sp>
        <p:nvSpPr>
          <p:cNvPr id="2" name="Triangle 1">
            <a:extLst>
              <a:ext uri="{FF2B5EF4-FFF2-40B4-BE49-F238E27FC236}">
                <a16:creationId xmlns:a16="http://schemas.microsoft.com/office/drawing/2014/main" id="{5E8D1288-4BF1-422C-6D52-D500DD5672A6}"/>
              </a:ext>
            </a:extLst>
          </p:cNvPr>
          <p:cNvSpPr/>
          <p:nvPr/>
        </p:nvSpPr>
        <p:spPr>
          <a:xfrm>
            <a:off x="746155" y="831017"/>
            <a:ext cx="417411" cy="359837"/>
          </a:xfrm>
          <a:prstGeom prst="triangle">
            <a:avLst/>
          </a:prstGeom>
          <a:solidFill>
            <a:schemeClr val="accent2">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2">
            <a:extLst>
              <a:ext uri="{FF2B5EF4-FFF2-40B4-BE49-F238E27FC236}">
                <a16:creationId xmlns:a16="http://schemas.microsoft.com/office/drawing/2014/main" id="{DE2B78F5-5DCC-8DA4-EA1C-D123CC1C6C3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8</a:t>
            </a:r>
          </a:p>
        </p:txBody>
      </p:sp>
      <p:graphicFrame>
        <p:nvGraphicFramePr>
          <p:cNvPr id="11" name="Table 6">
            <a:extLst>
              <a:ext uri="{FF2B5EF4-FFF2-40B4-BE49-F238E27FC236}">
                <a16:creationId xmlns:a16="http://schemas.microsoft.com/office/drawing/2014/main" id="{3D58C060-86BF-796C-E264-0179196BC47B}"/>
              </a:ext>
            </a:extLst>
          </p:cNvPr>
          <p:cNvGraphicFramePr>
            <a:graphicFrameLocks noGrp="1"/>
          </p:cNvGraphicFramePr>
          <p:nvPr>
            <p:extLst>
              <p:ext uri="{D42A27DB-BD31-4B8C-83A1-F6EECF244321}">
                <p14:modId xmlns:p14="http://schemas.microsoft.com/office/powerpoint/2010/main" val="1475340028"/>
              </p:ext>
            </p:extLst>
          </p:nvPr>
        </p:nvGraphicFramePr>
        <p:xfrm>
          <a:off x="746155" y="1603680"/>
          <a:ext cx="10455245" cy="3806520"/>
        </p:xfrm>
        <a:graphic>
          <a:graphicData uri="http://schemas.openxmlformats.org/drawingml/2006/table">
            <a:tbl>
              <a:tblPr firstRow="1" bandRow="1">
                <a:tableStyleId>{5940675A-B579-460E-94D1-54222C63F5DA}</a:tableStyleId>
              </a:tblPr>
              <a:tblGrid>
                <a:gridCol w="2391436">
                  <a:extLst>
                    <a:ext uri="{9D8B030D-6E8A-4147-A177-3AD203B41FA5}">
                      <a16:colId xmlns:a16="http://schemas.microsoft.com/office/drawing/2014/main" val="2617444387"/>
                    </a:ext>
                  </a:extLst>
                </a:gridCol>
                <a:gridCol w="5502364">
                  <a:extLst>
                    <a:ext uri="{9D8B030D-6E8A-4147-A177-3AD203B41FA5}">
                      <a16:colId xmlns:a16="http://schemas.microsoft.com/office/drawing/2014/main" val="3746398488"/>
                    </a:ext>
                  </a:extLst>
                </a:gridCol>
                <a:gridCol w="2561445">
                  <a:extLst>
                    <a:ext uri="{9D8B030D-6E8A-4147-A177-3AD203B41FA5}">
                      <a16:colId xmlns:a16="http://schemas.microsoft.com/office/drawing/2014/main" val="2592272230"/>
                    </a:ext>
                  </a:extLst>
                </a:gridCol>
              </a:tblGrid>
              <a:tr h="381000">
                <a:tc>
                  <a:txBody>
                    <a:bodyPr/>
                    <a:lstStyle/>
                    <a:p>
                      <a:pPr algn="ct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Keyword </a:t>
                      </a:r>
                      <a:endParaRPr lang="en-US" sz="1400" b="1" i="0" dirty="0">
                        <a:latin typeface="Avenir Heavy" panose="02000503020000020003" pitchFamily="2" charset="0"/>
                      </a:endParaRPr>
                    </a:p>
                  </a:txBody>
                  <a:tcPr/>
                </a:tc>
                <a:tc>
                  <a:txBody>
                    <a:bodyPr/>
                    <a:lstStyle/>
                    <a:p>
                      <a:pPr algn="ct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Response</a:t>
                      </a:r>
                      <a:endParaRPr lang="en-US" sz="1400" b="1" i="0" dirty="0">
                        <a:latin typeface="Avenir Heavy" panose="02000503020000020003" pitchFamily="2" charset="0"/>
                      </a:endParaRPr>
                    </a:p>
                  </a:txBody>
                  <a:tcPr/>
                </a:tc>
                <a:tc>
                  <a:txBody>
                    <a:bodyPr/>
                    <a:lstStyle/>
                    <a:p>
                      <a:pPr algn="ct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Outcomes</a:t>
                      </a:r>
                      <a:endParaRPr lang="en-US" sz="1400" b="1" i="0" dirty="0">
                        <a:latin typeface="Avenir Heavy" panose="02000503020000020003" pitchFamily="2" charset="0"/>
                      </a:endParaRPr>
                    </a:p>
                  </a:txBody>
                  <a:tcPr/>
                </a:tc>
                <a:extLst>
                  <a:ext uri="{0D108BD9-81ED-4DB2-BD59-A6C34878D82A}">
                    <a16:rowId xmlns:a16="http://schemas.microsoft.com/office/drawing/2014/main" val="3547247675"/>
                  </a:ext>
                </a:extLst>
              </a:tr>
              <a:tr h="557088">
                <a:tc>
                  <a:txBody>
                    <a:bodyPr/>
                    <a:lstStyle/>
                    <a:p>
                      <a:r>
                        <a:rPr lang="en-US" sz="1200" b="0" i="0" dirty="0">
                          <a:solidFill>
                            <a:schemeClr val="bg2">
                              <a:lumMod val="50000"/>
                            </a:schemeClr>
                          </a:solidFill>
                          <a:latin typeface="Avenir Book" panose="02000503020000020003" pitchFamily="2" charset="0"/>
                        </a:rPr>
                        <a:t>CALL</a:t>
                      </a:r>
                    </a:p>
                  </a:txBody>
                  <a:tcPr/>
                </a:tc>
                <a:tc>
                  <a:txBody>
                    <a:bodyPr/>
                    <a:lstStyle/>
                    <a:p>
                      <a:pPr>
                        <a:defRPr sz="1000"/>
                      </a:pPr>
                      <a:r>
                        <a:rPr lang="en-US" sz="1200" dirty="0">
                          <a:solidFill>
                            <a:schemeClr val="bg2">
                              <a:lumMod val="50000"/>
                            </a:schemeClr>
                          </a:solidFill>
                          <a:latin typeface="Avenir Book" panose="02000503020000020003" pitchFamily="2" charset="0"/>
                          <a:cs typeface="Arial"/>
                        </a:rPr>
                        <a:t>We're happy to help. Someone from our team will be in touch soon. </a:t>
                      </a:r>
                    </a:p>
                    <a:p>
                      <a:pPr>
                        <a:defRPr sz="1000"/>
                      </a:pPr>
                      <a:r>
                        <a:rPr lang="en-US" sz="1200" u="none" strike="noStrike" baseline="0" dirty="0">
                          <a:solidFill>
                            <a:schemeClr val="bg2">
                              <a:lumMod val="50000"/>
                            </a:schemeClr>
                          </a:solidFill>
                          <a:latin typeface="Avenir Book" panose="02000503020000020003" pitchFamily="2" charset="0"/>
                          <a:cs typeface="Arial"/>
                        </a:rPr>
                        <a:t>If you need immediate </a:t>
                      </a:r>
                      <a:r>
                        <a:rPr lang="en-US" sz="1200" dirty="0">
                          <a:solidFill>
                            <a:schemeClr val="bg2">
                              <a:lumMod val="50000"/>
                            </a:schemeClr>
                          </a:solidFill>
                          <a:latin typeface="Avenir Book" panose="02000503020000020003" pitchFamily="2" charset="0"/>
                          <a:cs typeface="Arial"/>
                        </a:rPr>
                        <a:t>assistance, please contact the project team at XXX-XXX-XXXX</a:t>
                      </a:r>
                      <a:endParaRPr lang="en-US" sz="1200" u="none" strike="noStrike" baseline="0" dirty="0">
                        <a:solidFill>
                          <a:schemeClr val="bg2">
                            <a:lumMod val="50000"/>
                          </a:schemeClr>
                        </a:solidFill>
                        <a:latin typeface="Avenir Book" panose="02000503020000020003" pitchFamily="2" charset="0"/>
                        <a:cs typeface="Arial"/>
                      </a:endParaRPr>
                    </a:p>
                  </a:txBody>
                  <a:tcPr/>
                </a:tc>
                <a:tc>
                  <a:txBody>
                    <a:bodyPr/>
                    <a:lstStyle/>
                    <a:p>
                      <a:r>
                        <a:rPr lang="en-US" sz="1200" b="0" i="0" dirty="0">
                          <a:solidFill>
                            <a:schemeClr val="bg2">
                              <a:lumMod val="50000"/>
                            </a:schemeClr>
                          </a:solidFill>
                          <a:latin typeface="Avenir Book" panose="02000503020000020003" pitchFamily="2" charset="0"/>
                        </a:rPr>
                        <a:t>Generate Call Incident</a:t>
                      </a:r>
                    </a:p>
                    <a:p>
                      <a:r>
                        <a:rPr lang="en-US" sz="1200" b="0" i="0" dirty="0">
                          <a:solidFill>
                            <a:schemeClr val="bg2">
                              <a:lumMod val="50000"/>
                            </a:schemeClr>
                          </a:solidFill>
                          <a:latin typeface="Avenir Book" panose="02000503020000020003" pitchFamily="2" charset="0"/>
                        </a:rPr>
                        <a:t>Stop conversation</a:t>
                      </a:r>
                    </a:p>
                  </a:txBody>
                  <a:tcPr/>
                </a:tc>
                <a:extLst>
                  <a:ext uri="{0D108BD9-81ED-4DB2-BD59-A6C34878D82A}">
                    <a16:rowId xmlns:a16="http://schemas.microsoft.com/office/drawing/2014/main" val="2292315319"/>
                  </a:ext>
                </a:extLst>
              </a:tr>
              <a:tr h="557088">
                <a:tc>
                  <a:txBody>
                    <a:bodyPr/>
                    <a:lstStyle/>
                    <a:p>
                      <a:endParaRPr lang="en-US" sz="1200" b="1" i="0" dirty="0">
                        <a:solidFill>
                          <a:srgbClr val="C00000"/>
                        </a:solidFill>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solidFill>
                          <a:srgbClr val="C00000"/>
                        </a:solidFill>
                        <a:latin typeface="Avenir Book" panose="02000503020000020003" pitchFamily="2" charset="0"/>
                      </a:endParaRPr>
                    </a:p>
                  </a:txBody>
                  <a:tcPr/>
                </a:tc>
                <a:extLst>
                  <a:ext uri="{0D108BD9-81ED-4DB2-BD59-A6C34878D82A}">
                    <a16:rowId xmlns:a16="http://schemas.microsoft.com/office/drawing/2014/main" val="3264691148"/>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4194221234"/>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37067772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22497180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bl>
          </a:graphicData>
        </a:graphic>
      </p:graphicFrame>
    </p:spTree>
    <p:extLst>
      <p:ext uri="{BB962C8B-B14F-4D97-AF65-F5344CB8AC3E}">
        <p14:creationId xmlns:p14="http://schemas.microsoft.com/office/powerpoint/2010/main" val="2699702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45378</TotalTime>
  <Words>1988</Words>
  <Application>Microsoft Macintosh PowerPoint</Application>
  <PresentationFormat>Widescreen</PresentationFormat>
  <Paragraphs>289</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-apple-system</vt:lpstr>
      <vt:lpstr>Arial</vt:lpstr>
      <vt:lpstr>Avenir</vt:lpstr>
      <vt:lpstr>Avenir Black</vt:lpstr>
      <vt:lpstr>Avenir Book</vt:lpstr>
      <vt:lpstr>Avenir Heavy</vt:lpstr>
      <vt:lpstr>Avenir Medium</vt:lpstr>
      <vt:lpstr>Calibri</vt:lpstr>
      <vt:lpstr>Calibri Light</vt:lpstr>
      <vt:lpstr>Office Theme</vt:lpstr>
      <vt:lpstr>Outreach Build Map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Milinski, Sarah K</dc:creator>
  <cp:lastModifiedBy>Milinski, Sarah K</cp:lastModifiedBy>
  <cp:revision>563</cp:revision>
  <dcterms:created xsi:type="dcterms:W3CDTF">2023-07-31T16:44:03Z</dcterms:created>
  <dcterms:modified xsi:type="dcterms:W3CDTF">2024-02-08T14:53:39Z</dcterms:modified>
</cp:coreProperties>
</file>